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906000" cy="6858000" type="A4"/>
  <p:notesSz cx="6797675" cy="9928225"/>
  <p:defaultTextStyle>
    <a:defPPr>
      <a:defRPr lang="el-GR"/>
    </a:defPPr>
    <a:lvl1pPr marL="0" algn="l" defTabSz="8528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6448" algn="l" defTabSz="8528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52896" algn="l" defTabSz="8528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79343" algn="l" defTabSz="8528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05791" algn="l" defTabSz="8528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32239" algn="l" defTabSz="8528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58687" algn="l" defTabSz="8528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85135" algn="l" defTabSz="8528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11583" algn="l" defTabSz="8528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390"/>
    <a:srgbClr val="0E1866"/>
    <a:srgbClr val="021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86391" autoAdjust="0"/>
  </p:normalViewPr>
  <p:slideViewPr>
    <p:cSldViewPr>
      <p:cViewPr varScale="1">
        <p:scale>
          <a:sx n="102" d="100"/>
          <a:sy n="102" d="100"/>
        </p:scale>
        <p:origin x="-1926" y="-90"/>
      </p:cViewPr>
      <p:guideLst>
        <p:guide orient="horz" pos="2161"/>
        <p:guide pos="3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1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85902" y="3886201"/>
            <a:ext cx="69342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6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9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2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5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C91B-D846-4F8E-B022-18946367874B}" type="datetimeFigureOut">
              <a:rPr lang="el-GR" smtClean="0"/>
              <a:pPr/>
              <a:t>10/10/2017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4797-4A37-48FE-BD7F-056DAA52C3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C91B-D846-4F8E-B022-18946367874B}" type="datetimeFigureOut">
              <a:rPr lang="el-GR" smtClean="0"/>
              <a:pPr/>
              <a:t>10/10/2017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4797-4A37-48FE-BD7F-056DAA52C3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181852" y="274640"/>
            <a:ext cx="222885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21451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C91B-D846-4F8E-B022-18946367874B}" type="datetimeFigureOut">
              <a:rPr lang="el-GR" smtClean="0"/>
              <a:pPr/>
              <a:t>10/10/2017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4797-4A37-48FE-BD7F-056DAA52C3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C91B-D846-4F8E-B022-18946367874B}" type="datetimeFigureOut">
              <a:rPr lang="el-GR" smtClean="0"/>
              <a:pPr/>
              <a:t>10/10/2017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4797-4A37-48FE-BD7F-056DAA52C3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82505" y="4406901"/>
            <a:ext cx="8420101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82505" y="2906715"/>
            <a:ext cx="8420101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64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28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793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057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322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586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851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115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C91B-D846-4F8E-B022-18946367874B}" type="datetimeFigureOut">
              <a:rPr lang="el-GR" smtClean="0"/>
              <a:pPr/>
              <a:t>10/10/2017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4797-4A37-48FE-BD7F-056DAA52C3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95302" y="1600201"/>
            <a:ext cx="4375149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49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C91B-D846-4F8E-B022-18946367874B}" type="datetimeFigureOut">
              <a:rPr lang="el-GR" smtClean="0"/>
              <a:pPr/>
              <a:t>10/10/2017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4797-4A37-48FE-BD7F-056DAA52C3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95300" y="1535115"/>
            <a:ext cx="4376871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6448" indent="0">
              <a:buNone/>
              <a:defRPr sz="1900" b="1"/>
            </a:lvl2pPr>
            <a:lvl3pPr marL="852896" indent="0">
              <a:buNone/>
              <a:defRPr sz="1700" b="1"/>
            </a:lvl3pPr>
            <a:lvl4pPr marL="1279343" indent="0">
              <a:buNone/>
              <a:defRPr sz="1500" b="1"/>
            </a:lvl4pPr>
            <a:lvl5pPr marL="1705791" indent="0">
              <a:buNone/>
              <a:defRPr sz="1500" b="1"/>
            </a:lvl5pPr>
            <a:lvl6pPr marL="2132239" indent="0">
              <a:buNone/>
              <a:defRPr sz="1500" b="1"/>
            </a:lvl6pPr>
            <a:lvl7pPr marL="2558687" indent="0">
              <a:buNone/>
              <a:defRPr sz="1500" b="1"/>
            </a:lvl7pPr>
            <a:lvl8pPr marL="2985135" indent="0">
              <a:buNone/>
              <a:defRPr sz="1500" b="1"/>
            </a:lvl8pPr>
            <a:lvl9pPr marL="3411583" indent="0">
              <a:buNone/>
              <a:defRPr sz="15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5300" y="2174877"/>
            <a:ext cx="4376871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032112" y="1535115"/>
            <a:ext cx="4378589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6448" indent="0">
              <a:buNone/>
              <a:defRPr sz="1900" b="1"/>
            </a:lvl2pPr>
            <a:lvl3pPr marL="852896" indent="0">
              <a:buNone/>
              <a:defRPr sz="1700" b="1"/>
            </a:lvl3pPr>
            <a:lvl4pPr marL="1279343" indent="0">
              <a:buNone/>
              <a:defRPr sz="1500" b="1"/>
            </a:lvl4pPr>
            <a:lvl5pPr marL="1705791" indent="0">
              <a:buNone/>
              <a:defRPr sz="1500" b="1"/>
            </a:lvl5pPr>
            <a:lvl6pPr marL="2132239" indent="0">
              <a:buNone/>
              <a:defRPr sz="1500" b="1"/>
            </a:lvl6pPr>
            <a:lvl7pPr marL="2558687" indent="0">
              <a:buNone/>
              <a:defRPr sz="1500" b="1"/>
            </a:lvl7pPr>
            <a:lvl8pPr marL="2985135" indent="0">
              <a:buNone/>
              <a:defRPr sz="1500" b="1"/>
            </a:lvl8pPr>
            <a:lvl9pPr marL="3411583" indent="0">
              <a:buNone/>
              <a:defRPr sz="15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032112" y="2174877"/>
            <a:ext cx="4378589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C91B-D846-4F8E-B022-18946367874B}" type="datetimeFigureOut">
              <a:rPr lang="el-GR" smtClean="0"/>
              <a:pPr/>
              <a:t>10/10/2017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4797-4A37-48FE-BD7F-056DAA52C3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C91B-D846-4F8E-B022-18946367874B}" type="datetimeFigureOut">
              <a:rPr lang="el-GR" smtClean="0"/>
              <a:pPr/>
              <a:t>10/10/2017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4797-4A37-48FE-BD7F-056DAA52C3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C91B-D846-4F8E-B022-18946367874B}" type="datetimeFigureOut">
              <a:rPr lang="el-GR" smtClean="0"/>
              <a:pPr/>
              <a:t>10/10/2017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4797-4A37-48FE-BD7F-056DAA52C3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26448" indent="0">
              <a:buNone/>
              <a:defRPr sz="1100"/>
            </a:lvl2pPr>
            <a:lvl3pPr marL="852896" indent="0">
              <a:buNone/>
              <a:defRPr sz="900"/>
            </a:lvl3pPr>
            <a:lvl4pPr marL="1279343" indent="0">
              <a:buNone/>
              <a:defRPr sz="800"/>
            </a:lvl4pPr>
            <a:lvl5pPr marL="1705791" indent="0">
              <a:buNone/>
              <a:defRPr sz="800"/>
            </a:lvl5pPr>
            <a:lvl6pPr marL="2132239" indent="0">
              <a:buNone/>
              <a:defRPr sz="800"/>
            </a:lvl6pPr>
            <a:lvl7pPr marL="2558687" indent="0">
              <a:buNone/>
              <a:defRPr sz="800"/>
            </a:lvl7pPr>
            <a:lvl8pPr marL="2985135" indent="0">
              <a:buNone/>
              <a:defRPr sz="800"/>
            </a:lvl8pPr>
            <a:lvl9pPr marL="3411583" indent="0">
              <a:buNone/>
              <a:defRPr sz="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C91B-D846-4F8E-B022-18946367874B}" type="datetimeFigureOut">
              <a:rPr lang="el-GR" smtClean="0"/>
              <a:pPr/>
              <a:t>10/10/2017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4797-4A37-48FE-BD7F-056DAA52C3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41645" y="612777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26448" indent="0">
              <a:buNone/>
              <a:defRPr sz="2600"/>
            </a:lvl2pPr>
            <a:lvl3pPr marL="852896" indent="0">
              <a:buNone/>
              <a:defRPr sz="2300"/>
            </a:lvl3pPr>
            <a:lvl4pPr marL="1279343" indent="0">
              <a:buNone/>
              <a:defRPr sz="1900"/>
            </a:lvl4pPr>
            <a:lvl5pPr marL="1705791" indent="0">
              <a:buNone/>
              <a:defRPr sz="1900"/>
            </a:lvl5pPr>
            <a:lvl6pPr marL="2132239" indent="0">
              <a:buNone/>
              <a:defRPr sz="1900"/>
            </a:lvl6pPr>
            <a:lvl7pPr marL="2558687" indent="0">
              <a:buNone/>
              <a:defRPr sz="1900"/>
            </a:lvl7pPr>
            <a:lvl8pPr marL="2985135" indent="0">
              <a:buNone/>
              <a:defRPr sz="1900"/>
            </a:lvl8pPr>
            <a:lvl9pPr marL="3411583" indent="0">
              <a:buNone/>
              <a:defRPr sz="19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26448" indent="0">
              <a:buNone/>
              <a:defRPr sz="1100"/>
            </a:lvl2pPr>
            <a:lvl3pPr marL="852896" indent="0">
              <a:buNone/>
              <a:defRPr sz="900"/>
            </a:lvl3pPr>
            <a:lvl4pPr marL="1279343" indent="0">
              <a:buNone/>
              <a:defRPr sz="800"/>
            </a:lvl4pPr>
            <a:lvl5pPr marL="1705791" indent="0">
              <a:buNone/>
              <a:defRPr sz="800"/>
            </a:lvl5pPr>
            <a:lvl6pPr marL="2132239" indent="0">
              <a:buNone/>
              <a:defRPr sz="800"/>
            </a:lvl6pPr>
            <a:lvl7pPr marL="2558687" indent="0">
              <a:buNone/>
              <a:defRPr sz="800"/>
            </a:lvl7pPr>
            <a:lvl8pPr marL="2985135" indent="0">
              <a:buNone/>
              <a:defRPr sz="800"/>
            </a:lvl8pPr>
            <a:lvl9pPr marL="3411583" indent="0">
              <a:buNone/>
              <a:defRPr sz="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C91B-D846-4F8E-B022-18946367874B}" type="datetimeFigureOut">
              <a:rPr lang="el-GR" smtClean="0"/>
              <a:pPr/>
              <a:t>10/10/2017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4797-4A37-48FE-BD7F-056DAA52C3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95301" y="274639"/>
            <a:ext cx="8915400" cy="1143001"/>
          </a:xfrm>
          <a:prstGeom prst="rect">
            <a:avLst/>
          </a:prstGeom>
        </p:spPr>
        <p:txBody>
          <a:bodyPr vert="horz" lIns="85290" tIns="42645" rIns="85290" bIns="42645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95301" y="1600201"/>
            <a:ext cx="8915400" cy="4525963"/>
          </a:xfrm>
          <a:prstGeom prst="rect">
            <a:avLst/>
          </a:prstGeom>
        </p:spPr>
        <p:txBody>
          <a:bodyPr vert="horz" lIns="85290" tIns="42645" rIns="85290" bIns="42645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95302" y="6356352"/>
            <a:ext cx="2311400" cy="365125"/>
          </a:xfrm>
          <a:prstGeom prst="rect">
            <a:avLst/>
          </a:prstGeom>
        </p:spPr>
        <p:txBody>
          <a:bodyPr vert="horz" lIns="85290" tIns="42645" rIns="85290" bIns="4264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7C91B-D846-4F8E-B022-18946367874B}" type="datetimeFigureOut">
              <a:rPr lang="el-GR" smtClean="0"/>
              <a:pPr/>
              <a:t>10/10/2017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384551" y="6356352"/>
            <a:ext cx="3136900" cy="365125"/>
          </a:xfrm>
          <a:prstGeom prst="rect">
            <a:avLst/>
          </a:prstGeom>
        </p:spPr>
        <p:txBody>
          <a:bodyPr vert="horz" lIns="85290" tIns="42645" rIns="85290" bIns="4264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099302" y="6356352"/>
            <a:ext cx="2311400" cy="365125"/>
          </a:xfrm>
          <a:prstGeom prst="rect">
            <a:avLst/>
          </a:prstGeom>
        </p:spPr>
        <p:txBody>
          <a:bodyPr vert="horz" lIns="85290" tIns="42645" rIns="85290" bIns="4264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F4797-4A37-48FE-BD7F-056DAA52C34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52896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836" indent="-319836" algn="l" defTabSz="8528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977" indent="-266530" algn="l" defTabSz="852896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120" indent="-213224" algn="l" defTabSz="85289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568" indent="-213224" algn="l" defTabSz="85289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016" indent="-213224" algn="l" defTabSz="85289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5464" indent="-213224" algn="l" defTabSz="85289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1911" indent="-213224" algn="l" defTabSz="85289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59" indent="-213224" algn="l" defTabSz="85289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4807" indent="-213224" algn="l" defTabSz="85289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8528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448" algn="l" defTabSz="8528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2896" algn="l" defTabSz="8528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343" algn="l" defTabSz="8528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5791" algn="l" defTabSz="8528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2239" algn="l" defTabSz="8528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8687" algn="l" defTabSz="8528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5135" algn="l" defTabSz="8528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1583" algn="l" defTabSz="8528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49407"/>
              </p:ext>
            </p:extLst>
          </p:nvPr>
        </p:nvGraphicFramePr>
        <p:xfrm>
          <a:off x="56455" y="-1"/>
          <a:ext cx="9864000" cy="6867283"/>
        </p:xfrm>
        <a:graphic>
          <a:graphicData uri="http://schemas.openxmlformats.org/drawingml/2006/table">
            <a:tbl>
              <a:tblPr/>
              <a:tblGrid>
                <a:gridCol w="1605498"/>
                <a:gridCol w="1711200"/>
                <a:gridCol w="3693440"/>
                <a:gridCol w="838735"/>
                <a:gridCol w="2015127"/>
              </a:tblGrid>
              <a:tr h="116216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i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ΥΠΟΔΕΙΓΜΑ</a:t>
                      </a:r>
                      <a:endParaRPr lang="en-US" sz="900" b="1" i="1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b="1" i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ΥΛΟΠΟΙΗΣΗΣ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b="1" i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0" indent="0" algn="ctr" defTabSz="85289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Arial"/>
                          <a:ea typeface="TrebuchetMS"/>
                          <a:cs typeface="Times New Roman"/>
                        </a:rPr>
                        <a:t>25%</a:t>
                      </a:r>
                      <a:endParaRPr kumimoji="0" lang="el-GR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0" indent="0" algn="ctr" defTabSz="85289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Arial"/>
                          <a:ea typeface="TrebuchetMS"/>
                          <a:cs typeface="Times New Roman"/>
                        </a:rPr>
                        <a:t>τουλάχιστον</a:t>
                      </a:r>
                      <a:endParaRPr kumimoji="0" lang="el-GR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/>
                          <a:ea typeface="TrebuchetMS"/>
                          <a:cs typeface="Times New Roman"/>
                        </a:rPr>
                        <a:t>A</a:t>
                      </a:r>
                      <a:endParaRPr lang="el-GR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27" marR="62927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27" marR="629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4138" marR="0" indent="0" algn="l" defTabSz="852896" rtl="0" eaLnBrk="1" fontAlgn="auto" latinLnBrk="0" hangingPunct="1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rebuchetMS"/>
                        <a:cs typeface="Arial" pitchFamily="34" charset="0"/>
                      </a:endParaRPr>
                    </a:p>
                    <a:p>
                      <a:pPr marL="987425" marR="0" indent="0" algn="l" defTabSz="13462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baseline="0" dirty="0" smtClean="0">
                          <a:solidFill>
                            <a:srgbClr val="142390"/>
                          </a:solidFill>
                          <a:latin typeface="Trebuchet MS" panose="020B0603020202020204" pitchFamily="34" charset="0"/>
                          <a:ea typeface="TrebuchetMS"/>
                          <a:cs typeface="Arial" pitchFamily="34" charset="0"/>
                        </a:rPr>
                        <a:t> Περιφέρεια Δυτικής Ελλάδας</a:t>
                      </a:r>
                    </a:p>
                  </a:txBody>
                  <a:tcPr marL="62927" marR="62927" marT="0" marB="0">
                    <a:lnL w="28575" cap="flat" cmpd="sng" algn="ctr">
                      <a:solidFill>
                        <a:srgbClr val="FF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27" marR="62927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62927" marR="62927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74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27" marR="62927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27" marR="629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93663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/>
                      </a:pPr>
                      <a:endParaRPr lang="el-GR" sz="800" b="1" baseline="0" dirty="0" smtClean="0">
                        <a:solidFill>
                          <a:srgbClr val="000080"/>
                        </a:solidFill>
                        <a:latin typeface="Trebuchet MS"/>
                        <a:ea typeface="TrebuchetMS"/>
                        <a:cs typeface="Arial"/>
                      </a:endParaRPr>
                    </a:p>
                    <a:p>
                      <a:pPr marL="93663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l-GR" sz="1600" b="1" baseline="0" dirty="0" smtClean="0">
                          <a:solidFill>
                            <a:schemeClr val="tx1"/>
                          </a:solidFill>
                          <a:latin typeface="Trebuchet MS"/>
                          <a:ea typeface="TrebuchetMS"/>
                          <a:cs typeface="Arial"/>
                        </a:rPr>
                        <a:t>ΕΠ «</a:t>
                      </a:r>
                      <a:r>
                        <a:rPr lang="el-GR" sz="1600" b="1" baseline="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Arial"/>
                        </a:rPr>
                        <a:t>Δυτική Ελλάδα </a:t>
                      </a:r>
                      <a:r>
                        <a:rPr lang="el-GR" sz="1600" b="1" baseline="0" dirty="0" smtClean="0">
                          <a:solidFill>
                            <a:schemeClr val="tx1"/>
                          </a:solidFill>
                          <a:latin typeface="Trebuchet MS"/>
                          <a:ea typeface="TrebuchetMS"/>
                          <a:cs typeface="Arial"/>
                        </a:rPr>
                        <a:t>2014-2020</a:t>
                      </a:r>
                      <a:r>
                        <a:rPr lang="el-GR" sz="1600" b="1" baseline="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Arial"/>
                        </a:rPr>
                        <a:t>"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rebuchet MS"/>
                          <a:ea typeface="Calibri"/>
                          <a:cs typeface="Arial"/>
                        </a:rPr>
                        <a:t> </a:t>
                      </a:r>
                      <a:endParaRPr lang="el-GR" sz="1600" b="1" baseline="0" dirty="0" smtClean="0">
                        <a:solidFill>
                          <a:schemeClr val="tx1"/>
                        </a:solidFill>
                        <a:latin typeface="Trebuchet MS"/>
                        <a:ea typeface="Calibri"/>
                        <a:cs typeface="Arial"/>
                      </a:endParaRPr>
                    </a:p>
                    <a:p>
                      <a:pPr marL="84138" marR="0" indent="0" algn="l" defTabSz="85289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rebuchet MS"/>
                        <a:ea typeface="TrebuchetMS"/>
                        <a:cs typeface="Arial"/>
                      </a:endParaRPr>
                    </a:p>
                    <a:p>
                      <a:pPr marL="84138" marR="0" indent="0" algn="l" defTabSz="85289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90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rebuchet MS"/>
                        <a:ea typeface="TrebuchetMS"/>
                        <a:cs typeface="Arial"/>
                      </a:endParaRPr>
                    </a:p>
                    <a:p>
                      <a:pPr marL="84138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l-GR" sz="2000" b="1" dirty="0" smtClean="0"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(Φορέας Υλοποίησης ή</a:t>
                      </a:r>
                      <a:r>
                        <a:rPr lang="el-GR" sz="2000" b="1" baseline="0" dirty="0" smtClean="0"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 Δικαιούχος</a:t>
                      </a:r>
                      <a:r>
                        <a:rPr lang="el-GR" sz="2000" b="1" dirty="0" smtClean="0"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US" sz="2000" b="1" baseline="0" dirty="0" smtClean="0"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84138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endParaRPr lang="en-US" sz="1400" b="1" dirty="0" smtClean="0"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93663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l-GR" sz="1400" b="1" i="0" kern="1200" baseline="0" dirty="0" smtClean="0">
                          <a:solidFill>
                            <a:schemeClr val="tx1"/>
                          </a:solidFill>
                          <a:latin typeface="Trebuchet MS"/>
                          <a:ea typeface="Tahoma" panose="020B0604030504040204" pitchFamily="34" charset="0"/>
                          <a:cs typeface="Arial"/>
                        </a:rPr>
                        <a:t>(Ονομασία Έργου)</a:t>
                      </a:r>
                    </a:p>
                    <a:p>
                      <a:pPr marL="93663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endParaRPr lang="el-GR" sz="1400" b="1" i="0" kern="1200" baseline="0" dirty="0" smtClean="0">
                        <a:solidFill>
                          <a:schemeClr val="tx1"/>
                        </a:solidFill>
                        <a:latin typeface="Trebuchet MS"/>
                        <a:ea typeface="Tahoma" panose="020B0604030504040204" pitchFamily="34" charset="0"/>
                        <a:cs typeface="Arial"/>
                      </a:endParaRPr>
                    </a:p>
                    <a:p>
                      <a:pPr marL="93663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l-GR" sz="1400" b="1" i="0" kern="1200" baseline="0" dirty="0" smtClean="0">
                          <a:solidFill>
                            <a:schemeClr val="tx1"/>
                          </a:solidFill>
                          <a:latin typeface="Trebuchet MS"/>
                          <a:ea typeface="Tahoma" panose="020B0604030504040204" pitchFamily="34" charset="0"/>
                          <a:cs typeface="Arial"/>
                        </a:rPr>
                        <a:t>(Κύριος στόχος πράξης</a:t>
                      </a:r>
                      <a:r>
                        <a:rPr lang="el-GR" sz="1400" b="1" i="0" kern="1200" baseline="0" dirty="0" smtClean="0">
                          <a:solidFill>
                            <a:schemeClr val="tx1"/>
                          </a:solidFill>
                          <a:latin typeface="Trebuchet MS"/>
                          <a:ea typeface="Tahoma" panose="020B0604030504040204" pitchFamily="34" charset="0"/>
                          <a:cs typeface="Arial"/>
                        </a:rPr>
                        <a:t>)</a:t>
                      </a:r>
                      <a:r>
                        <a:rPr lang="en-US" sz="1400" b="1" i="0" kern="1200" baseline="0" dirty="0" smtClean="0">
                          <a:solidFill>
                            <a:schemeClr val="tx1"/>
                          </a:solidFill>
                          <a:latin typeface="Trebuchet MS"/>
                          <a:ea typeface="Tahoma" panose="020B0604030504040204" pitchFamily="34" charset="0"/>
                          <a:cs typeface="Arial"/>
                        </a:rPr>
                        <a:t> </a:t>
                      </a:r>
                      <a:endParaRPr lang="el-GR" sz="1400" b="1" i="0" kern="1200" baseline="0" dirty="0" smtClean="0">
                        <a:solidFill>
                          <a:schemeClr val="tx1"/>
                        </a:solidFill>
                        <a:latin typeface="Trebuchet MS"/>
                        <a:ea typeface="Tahoma" panose="020B0604030504040204" pitchFamily="34" charset="0"/>
                        <a:cs typeface="Arial"/>
                      </a:endParaRPr>
                    </a:p>
                    <a:p>
                      <a:pPr marL="93663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endParaRPr lang="el-GR" sz="1400" b="1" i="0" kern="1200" baseline="0" dirty="0" smtClean="0">
                        <a:solidFill>
                          <a:schemeClr val="tx1"/>
                        </a:solidFill>
                        <a:latin typeface="Trebuchet MS"/>
                        <a:ea typeface="Tahoma" panose="020B0604030504040204" pitchFamily="34" charset="0"/>
                        <a:cs typeface="Arial"/>
                      </a:endParaRPr>
                    </a:p>
                    <a:p>
                      <a:pPr marL="93663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l-GR" sz="1400" b="1" i="0" kern="1200" baseline="0" dirty="0" smtClean="0">
                          <a:solidFill>
                            <a:schemeClr val="tx1"/>
                          </a:solidFill>
                          <a:latin typeface="Trebuchet MS"/>
                          <a:ea typeface="Tahoma" panose="020B0604030504040204" pitchFamily="34" charset="0"/>
                          <a:cs typeface="Arial"/>
                        </a:rPr>
                        <a:t>(Προϋπολογισμός πράξης)</a:t>
                      </a:r>
                      <a:endParaRPr lang="el-GR" sz="1400" b="1" baseline="0" dirty="0" smtClean="0">
                        <a:solidFill>
                          <a:schemeClr val="tx1"/>
                        </a:solidFill>
                        <a:latin typeface="Trebuchet MS"/>
                        <a:ea typeface="TrebuchetMS"/>
                        <a:cs typeface="Arial"/>
                      </a:endParaRPr>
                    </a:p>
                    <a:p>
                      <a:pPr marL="180975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endParaRPr lang="el-GR" sz="3200" b="1" baseline="0" dirty="0" smtClean="0">
                        <a:solidFill>
                          <a:srgbClr val="000080"/>
                        </a:solidFill>
                        <a:latin typeface="Trebuchet MS"/>
                        <a:ea typeface="TrebuchetMS"/>
                        <a:cs typeface="Arial"/>
                      </a:endParaRPr>
                    </a:p>
                    <a:p>
                      <a:pPr marL="84138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endParaRPr lang="el-GR" sz="1200" b="1" baseline="0" dirty="0" smtClean="0">
                        <a:solidFill>
                          <a:schemeClr val="tx1"/>
                        </a:solidFill>
                        <a:latin typeface="Trebuchet MS"/>
                        <a:ea typeface="TrebuchetMS"/>
                        <a:cs typeface="Arial"/>
                      </a:endParaRPr>
                    </a:p>
                    <a:p>
                      <a:pPr marL="84138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endParaRPr lang="el-GR" sz="1200" b="1" baseline="0" dirty="0" smtClean="0">
                        <a:solidFill>
                          <a:schemeClr val="tx1"/>
                        </a:solidFill>
                        <a:latin typeface="Trebuchet MS"/>
                        <a:ea typeface="TrebuchetMS"/>
                        <a:cs typeface="Arial"/>
                      </a:endParaRPr>
                    </a:p>
                    <a:p>
                      <a:pPr marL="84138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l-GR" sz="1200" b="1" baseline="0" dirty="0" smtClean="0">
                          <a:solidFill>
                            <a:schemeClr val="tx1"/>
                          </a:solidFill>
                          <a:latin typeface="Trebuchet MS"/>
                          <a:ea typeface="TrebuchetMS"/>
                          <a:cs typeface="Arial"/>
                        </a:rPr>
                        <a:t>Με τη συγχρηματοδότηση της Ελλάδας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rebuchet MS"/>
                          <a:ea typeface="TrebuchetMS"/>
                          <a:cs typeface="Arial"/>
                        </a:rPr>
                        <a:t>&amp; </a:t>
                      </a:r>
                      <a:r>
                        <a:rPr lang="el-GR" sz="1200" b="1" baseline="0" dirty="0" smtClean="0">
                          <a:solidFill>
                            <a:schemeClr val="tx1"/>
                          </a:solidFill>
                          <a:latin typeface="Trebuchet MS"/>
                          <a:ea typeface="TrebuchetMS"/>
                          <a:cs typeface="Arial"/>
                        </a:rPr>
                        <a:t>της Ευρωπαϊκής Ένωσης</a:t>
                      </a:r>
                      <a:endParaRPr lang="el-GR" sz="120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27" marR="62927" marT="0" marB="0">
                    <a:lnL w="28575" cap="flat" cmpd="sng" algn="ctr">
                      <a:solidFill>
                        <a:srgbClr val="FF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3809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Arial"/>
                          <a:ea typeface="TrebuchetMS"/>
                          <a:cs typeface="Times New Roman"/>
                        </a:rPr>
                        <a:t>Β</a:t>
                      </a:r>
                      <a:endParaRPr lang="el-GR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>
                          <a:solidFill>
                            <a:srgbClr val="000080"/>
                          </a:solidFill>
                          <a:latin typeface="Arial"/>
                          <a:ea typeface="TrebuchetMS"/>
                          <a:cs typeface="Times New Roman"/>
                        </a:rPr>
                        <a:t>25%</a:t>
                      </a:r>
                      <a:endParaRPr lang="el-GR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80"/>
                          </a:solidFill>
                          <a:latin typeface="Arial"/>
                          <a:ea typeface="TrebuchetMS"/>
                          <a:cs typeface="Times New Roman"/>
                        </a:rPr>
                        <a:t>τουλάχιστον</a:t>
                      </a:r>
                      <a:endParaRPr lang="el-G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27" marR="62927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27" marR="6292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l-GR" sz="1800" b="1" baseline="0" dirty="0" smtClean="0">
                        <a:solidFill>
                          <a:srgbClr val="000080"/>
                        </a:solidFill>
                        <a:latin typeface="Arial"/>
                        <a:ea typeface="TrebuchetMS"/>
                        <a:cs typeface="Times New Roman"/>
                      </a:endParaRPr>
                    </a:p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l-GR" sz="1600" b="1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MS"/>
                          <a:cs typeface="Times New Roman"/>
                        </a:rPr>
                        <a:t>Ευρωπαϊκή </a:t>
                      </a:r>
                      <a:r>
                        <a:rPr lang="el-GR" sz="1600" b="1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TrebuchetMS"/>
                          <a:cs typeface="Times New Roman"/>
                        </a:rPr>
                        <a:t>Ένωση</a:t>
                      </a:r>
                      <a:endParaRPr lang="el-GR" sz="1600" baseline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b="1" baseline="0" dirty="0">
                          <a:solidFill>
                            <a:schemeClr val="tx1"/>
                          </a:solidFill>
                          <a:latin typeface="Trebuchet MS"/>
                          <a:ea typeface="TrebuchetMS"/>
                          <a:cs typeface="Arial"/>
                        </a:rPr>
                        <a:t>Ευρωπαϊκό Ταμείο </a:t>
                      </a:r>
                      <a:endParaRPr lang="el-GR" sz="120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b="1" baseline="0" dirty="0">
                          <a:solidFill>
                            <a:schemeClr val="tx1"/>
                          </a:solidFill>
                          <a:latin typeface="Trebuchet MS"/>
                          <a:ea typeface="TrebuchetMS"/>
                          <a:cs typeface="Arial"/>
                        </a:rPr>
                        <a:t>Περιφερειακής Ανάπτυξης</a:t>
                      </a:r>
                      <a:endParaRPr lang="el-GR" sz="120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27" marR="62927" marT="0" marB="0">
                    <a:lnL w="28575" cap="flat" cmpd="sng" algn="ctr">
                      <a:solidFill>
                        <a:srgbClr val="FF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9388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9388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2927" marR="62927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12 - Εικόνα" descr="Copy of gr_big_ΣΗΜΑΙ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4348" y="188639"/>
            <a:ext cx="1206697" cy="792089"/>
          </a:xfrm>
          <a:prstGeom prst="rect">
            <a:avLst/>
          </a:prstGeom>
          <a:noFill/>
        </p:spPr>
      </p:pic>
      <p:pic>
        <p:nvPicPr>
          <p:cNvPr id="7" name="2 - Εικόνα" descr="EU-FLAG jaun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7489" y="5517232"/>
            <a:ext cx="1347319" cy="936104"/>
          </a:xfrm>
          <a:prstGeom prst="rect">
            <a:avLst/>
          </a:prstGeom>
          <a:noFill/>
        </p:spPr>
      </p:pic>
      <p:pic>
        <p:nvPicPr>
          <p:cNvPr id="9" name="Εικόνα 8" descr="C:\Users\masvoula\AppData\Local\Microsoft\Windows\Temporary Internet Files\Content.Word\espa1420_print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223" y="188640"/>
            <a:ext cx="1488313" cy="86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55</Words>
  <Application>Microsoft Office PowerPoint</Application>
  <PresentationFormat>Α4 (210x297 χιλ.)</PresentationFormat>
  <Paragraphs>35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Θέμα του Office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Ειρήνη Μάσβουλα</dc:creator>
  <cp:lastModifiedBy>ΑΔΑΜΟΠΟΥΛΟΥ ΣΤΑΥΡΟΥΛΑ</cp:lastModifiedBy>
  <cp:revision>90</cp:revision>
  <cp:lastPrinted>2016-03-07T20:17:44Z</cp:lastPrinted>
  <dcterms:created xsi:type="dcterms:W3CDTF">2012-03-26T08:32:13Z</dcterms:created>
  <dcterms:modified xsi:type="dcterms:W3CDTF">2017-10-10T09:17:17Z</dcterms:modified>
</cp:coreProperties>
</file>