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6" r:id="rId2"/>
    <p:sldId id="287" r:id="rId3"/>
    <p:sldId id="257" r:id="rId4"/>
    <p:sldId id="291" r:id="rId5"/>
    <p:sldId id="289" r:id="rId6"/>
    <p:sldId id="288" r:id="rId7"/>
    <p:sldId id="263" r:id="rId8"/>
    <p:sldId id="264" r:id="rId9"/>
    <p:sldId id="262" r:id="rId10"/>
    <p:sldId id="266" r:id="rId11"/>
    <p:sldId id="267" r:id="rId12"/>
    <p:sldId id="265" r:id="rId13"/>
    <p:sldId id="284" r:id="rId14"/>
    <p:sldId id="269" r:id="rId15"/>
    <p:sldId id="270" r:id="rId16"/>
    <p:sldId id="268" r:id="rId17"/>
    <p:sldId id="272" r:id="rId18"/>
    <p:sldId id="273" r:id="rId19"/>
    <p:sldId id="271" r:id="rId20"/>
    <p:sldId id="285" r:id="rId21"/>
    <p:sldId id="277" r:id="rId22"/>
    <p:sldId id="278" r:id="rId23"/>
    <p:sldId id="279" r:id="rId24"/>
    <p:sldId id="274" r:id="rId25"/>
    <p:sldId id="275" r:id="rId26"/>
    <p:sldId id="276" r:id="rId27"/>
    <p:sldId id="281" r:id="rId28"/>
    <p:sldId id="282" r:id="rId29"/>
    <p:sldId id="280" r:id="rId30"/>
    <p:sldId id="290"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06F"/>
    <a:srgbClr val="E1A327"/>
    <a:srgbClr val="52C6D9"/>
    <a:srgbClr val="35CFD3"/>
    <a:srgbClr val="006699"/>
    <a:srgbClr val="3B38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43" autoAdjust="0"/>
  </p:normalViewPr>
  <p:slideViewPr>
    <p:cSldViewPr snapToGrid="0">
      <p:cViewPr varScale="1">
        <p:scale>
          <a:sx n="99" d="100"/>
          <a:sy n="99" d="100"/>
        </p:scale>
        <p:origin x="103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akha\OneDrive\&#933;&#960;&#959;&#955;&#959;&#947;&#953;&#963;&#964;&#942;&#962;\&#928;&#917;&#928;-&#928;&#916;&#917;\&#928;&#927;&#929;&#917;&#921;&#913;%20&#928;&#929;&#927;&#915;&#929;&#913;&#924;&#924;&#913;&#932;&#927;&#931;%2009-2022.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ΕΤΠΑ</c:v>
                </c:pt>
              </c:strCache>
            </c:strRef>
          </c:tx>
          <c:spPr>
            <a:solidFill>
              <a:srgbClr val="52C6D9"/>
            </a:solidFill>
            <a:ln>
              <a:noFill/>
            </a:ln>
            <a:effectLst>
              <a:outerShdw blurRad="50800" dist="38100" dir="2700000" algn="tl" rotWithShape="0">
                <a:prstClr val="black">
                  <a:alpha val="40000"/>
                </a:prstClr>
              </a:outerShdw>
            </a:effectLst>
          </c:spPr>
          <c:invertIfNegative val="0"/>
          <c:cat>
            <c:strRef>
              <c:f>Sheet1!$A$2:$A$4</c:f>
              <c:strCache>
                <c:ptCount val="3"/>
                <c:pt idx="0">
                  <c:v>Κοινοτική Συνδρομή</c:v>
                </c:pt>
                <c:pt idx="1">
                  <c:v>Εθνική Συνεισφορά</c:v>
                </c:pt>
                <c:pt idx="2">
                  <c:v>Σύνολο</c:v>
                </c:pt>
              </c:strCache>
            </c:strRef>
          </c:cat>
          <c:val>
            <c:numRef>
              <c:f>Sheet1!$B$2:$B$4</c:f>
              <c:numCache>
                <c:formatCode>#,##0\ "€"</c:formatCode>
                <c:ptCount val="3"/>
                <c:pt idx="0">
                  <c:v>395789433</c:v>
                </c:pt>
                <c:pt idx="1">
                  <c:v>69845198</c:v>
                </c:pt>
                <c:pt idx="2">
                  <c:v>465634631</c:v>
                </c:pt>
              </c:numCache>
            </c:numRef>
          </c:val>
          <c:extLst>
            <c:ext xmlns:c16="http://schemas.microsoft.com/office/drawing/2014/chart" uri="{C3380CC4-5D6E-409C-BE32-E72D297353CC}">
              <c16:uniqueId val="{00000000-85BC-4CCE-8589-DA0953CB7676}"/>
            </c:ext>
          </c:extLst>
        </c:ser>
        <c:ser>
          <c:idx val="1"/>
          <c:order val="1"/>
          <c:tx>
            <c:strRef>
              <c:f>Sheet1!$C$1</c:f>
              <c:strCache>
                <c:ptCount val="1"/>
                <c:pt idx="0">
                  <c:v>ΕΚΤ+</c:v>
                </c:pt>
              </c:strCache>
            </c:strRef>
          </c:tx>
          <c:spPr>
            <a:solidFill>
              <a:srgbClr val="E1A327"/>
            </a:solidFill>
            <a:ln>
              <a:noFill/>
            </a:ln>
            <a:effectLst>
              <a:outerShdw blurRad="50800" dist="38100" dir="2700000" algn="tl" rotWithShape="0">
                <a:prstClr val="black">
                  <a:alpha val="40000"/>
                </a:prstClr>
              </a:outerShdw>
            </a:effectLst>
          </c:spPr>
          <c:invertIfNegative val="0"/>
          <c:cat>
            <c:strRef>
              <c:f>Sheet1!$A$2:$A$4</c:f>
              <c:strCache>
                <c:ptCount val="3"/>
                <c:pt idx="0">
                  <c:v>Κοινοτική Συνδρομή</c:v>
                </c:pt>
                <c:pt idx="1">
                  <c:v>Εθνική Συνεισφορά</c:v>
                </c:pt>
                <c:pt idx="2">
                  <c:v>Σύνολο</c:v>
                </c:pt>
              </c:strCache>
            </c:strRef>
          </c:cat>
          <c:val>
            <c:numRef>
              <c:f>Sheet1!$C$2:$C$4</c:f>
              <c:numCache>
                <c:formatCode>#,##0\ "€"</c:formatCode>
                <c:ptCount val="3"/>
                <c:pt idx="0">
                  <c:v>138390685</c:v>
                </c:pt>
                <c:pt idx="1">
                  <c:v>24421886</c:v>
                </c:pt>
                <c:pt idx="2">
                  <c:v>162812571</c:v>
                </c:pt>
              </c:numCache>
            </c:numRef>
          </c:val>
          <c:extLst>
            <c:ext xmlns:c16="http://schemas.microsoft.com/office/drawing/2014/chart" uri="{C3380CC4-5D6E-409C-BE32-E72D297353CC}">
              <c16:uniqueId val="{00000001-85BC-4CCE-8589-DA0953CB7676}"/>
            </c:ext>
          </c:extLst>
        </c:ser>
        <c:dLbls>
          <c:showLegendKey val="0"/>
          <c:showVal val="0"/>
          <c:showCatName val="0"/>
          <c:showSerName val="0"/>
          <c:showPercent val="0"/>
          <c:showBubbleSize val="0"/>
        </c:dLbls>
        <c:gapWidth val="219"/>
        <c:overlap val="-27"/>
        <c:axId val="783822472"/>
        <c:axId val="783820832"/>
      </c:barChart>
      <c:catAx>
        <c:axId val="78382247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l-GR"/>
          </a:p>
        </c:txPr>
        <c:crossAx val="783820832"/>
        <c:crosses val="autoZero"/>
        <c:auto val="1"/>
        <c:lblAlgn val="ctr"/>
        <c:lblOffset val="100"/>
        <c:noMultiLvlLbl val="0"/>
      </c:catAx>
      <c:valAx>
        <c:axId val="783820832"/>
        <c:scaling>
          <c:orientation val="minMax"/>
        </c:scaling>
        <c:delete val="0"/>
        <c:axPos val="l"/>
        <c:majorGridlines>
          <c:spPr>
            <a:ln w="9525" cap="flat" cmpd="sng" algn="ctr">
              <a:solidFill>
                <a:schemeClr val="tx1">
                  <a:lumMod val="15000"/>
                  <a:lumOff val="85000"/>
                </a:schemeClr>
              </a:solidFill>
              <a:round/>
            </a:ln>
            <a:effectLst/>
          </c:spPr>
        </c:majorGridlines>
        <c:numFmt formatCode="#,##0\ &quot;€&quot;"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75000"/>
                    <a:lumOff val="25000"/>
                  </a:schemeClr>
                </a:solidFill>
                <a:latin typeface="Bahnschrift Condensed" panose="020B0502040204020203" pitchFamily="34" charset="0"/>
                <a:ea typeface="+mn-ea"/>
                <a:cs typeface="+mn-cs"/>
              </a:defRPr>
            </a:pPr>
            <a:endParaRPr lang="el-GR"/>
          </a:p>
        </c:txPr>
        <c:crossAx val="78382247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Bahnschrift Condensed" panose="020B0502040204020203" pitchFamily="34" charset="0"/>
                <a:ea typeface="+mn-ea"/>
                <a:cs typeface="+mn-cs"/>
              </a:defRPr>
            </a:pPr>
            <a:endParaRPr lang="el-GR"/>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Bahnschrift Condensed" panose="020B0502040204020203" pitchFamily="34" charset="0"/>
              <a:ea typeface="+mn-ea"/>
              <a:cs typeface="+mn-cs"/>
            </a:defRPr>
          </a:pPr>
          <a:endParaRPr lang="el-G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percentStack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invertIfNegative val="0"/>
          <c:dPt>
            <c:idx val="0"/>
            <c:invertIfNegative val="0"/>
            <c:bubble3D val="0"/>
            <c:spPr>
              <a:solidFill>
                <a:srgbClr val="E1A327"/>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1-737C-4E51-B461-251D48C0D1F3}"/>
              </c:ext>
            </c:extLst>
          </c:dPt>
          <c:dPt>
            <c:idx val="1"/>
            <c:invertIfNegative val="0"/>
            <c:bubble3D val="0"/>
            <c:spPr>
              <a:solidFill>
                <a:srgbClr val="52C6D9"/>
              </a:soli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3-737C-4E51-B461-251D48C0D1F3}"/>
              </c:ext>
            </c:extLst>
          </c:dPt>
          <c:cat>
            <c:strRef>
              <c:f>Sheet3!$E$7:$E$8</c:f>
              <c:strCache>
                <c:ptCount val="2"/>
                <c:pt idx="0">
                  <c:v>2014-2020</c:v>
                </c:pt>
                <c:pt idx="1">
                  <c:v>2021-2027</c:v>
                </c:pt>
              </c:strCache>
            </c:strRef>
          </c:cat>
          <c:val>
            <c:numRef>
              <c:f>Sheet3!$F$7:$F$8</c:f>
              <c:numCache>
                <c:formatCode>General</c:formatCode>
                <c:ptCount val="2"/>
                <c:pt idx="0">
                  <c:v>491</c:v>
                </c:pt>
                <c:pt idx="1">
                  <c:v>628</c:v>
                </c:pt>
              </c:numCache>
            </c:numRef>
          </c:val>
          <c:extLst>
            <c:ext xmlns:c16="http://schemas.microsoft.com/office/drawing/2014/chart" uri="{C3380CC4-5D6E-409C-BE32-E72D297353CC}">
              <c16:uniqueId val="{00000004-737C-4E51-B461-251D48C0D1F3}"/>
            </c:ext>
          </c:extLst>
        </c:ser>
        <c:dLbls>
          <c:showLegendKey val="0"/>
          <c:showVal val="0"/>
          <c:showCatName val="0"/>
          <c:showSerName val="0"/>
          <c:showPercent val="0"/>
          <c:showBubbleSize val="0"/>
        </c:dLbls>
        <c:gapWidth val="150"/>
        <c:shape val="box"/>
        <c:axId val="866362943"/>
        <c:axId val="878840335"/>
        <c:axId val="0"/>
      </c:bar3DChart>
      <c:catAx>
        <c:axId val="866362943"/>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bg2">
                    <a:lumMod val="25000"/>
                  </a:schemeClr>
                </a:solidFill>
                <a:effectLst/>
                <a:latin typeface="Bahnschrift Condensed" panose="020B0502040204020203" pitchFamily="34" charset="0"/>
                <a:ea typeface="+mn-ea"/>
                <a:cs typeface="+mn-cs"/>
              </a:defRPr>
            </a:pPr>
            <a:endParaRPr lang="el-GR"/>
          </a:p>
        </c:txPr>
        <c:crossAx val="878840335"/>
        <c:crosses val="autoZero"/>
        <c:auto val="1"/>
        <c:lblAlgn val="ctr"/>
        <c:lblOffset val="100"/>
        <c:noMultiLvlLbl val="0"/>
      </c:catAx>
      <c:valAx>
        <c:axId val="87884033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Bahnschrift Condensed" panose="020B0502040204020203" pitchFamily="34" charset="0"/>
                <a:ea typeface="+mn-ea"/>
                <a:cs typeface="+mn-cs"/>
              </a:defRPr>
            </a:pPr>
            <a:endParaRPr lang="el-GR"/>
          </a:p>
        </c:txPr>
        <c:crossAx val="86636294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l-G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drawings/drawing1.xml><?xml version="1.0" encoding="utf-8"?>
<c:userShapes xmlns:c="http://schemas.openxmlformats.org/drawingml/2006/chart">
  <cdr:relSizeAnchor xmlns:cdr="http://schemas.openxmlformats.org/drawingml/2006/chartDrawing">
    <cdr:from>
      <cdr:x>0.43549</cdr:x>
      <cdr:y>0.35366</cdr:y>
    </cdr:from>
    <cdr:to>
      <cdr:x>0.56451</cdr:x>
      <cdr:y>0.64634</cdr:y>
    </cdr:to>
    <cdr:sp macro="" textlink="">
      <cdr:nvSpPr>
        <cdr:cNvPr id="2" name="TextBox 1">
          <a:extLst xmlns:a="http://schemas.openxmlformats.org/drawingml/2006/main">
            <a:ext uri="{FF2B5EF4-FFF2-40B4-BE49-F238E27FC236}">
              <a16:creationId xmlns:a16="http://schemas.microsoft.com/office/drawing/2014/main" id="{2607F14C-35D8-8E5F-6740-B6F80B8D8F6E}"/>
            </a:ext>
          </a:extLst>
        </cdr:cNvPr>
        <cdr:cNvSpPr txBox="1"/>
      </cdr:nvSpPr>
      <cdr:spPr>
        <a:xfrm xmlns:a="http://schemas.openxmlformats.org/drawingml/2006/main">
          <a:off x="3086316" y="1104900"/>
          <a:ext cx="914400"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l-GR" sz="1100" dirty="0"/>
        </a:p>
      </cdr:txBody>
    </cdr:sp>
  </cdr:relSizeAnchor>
  <cdr:relSizeAnchor xmlns:cdr="http://schemas.openxmlformats.org/drawingml/2006/chartDrawing">
    <cdr:from>
      <cdr:x>0.24825</cdr:x>
      <cdr:y>0.22051</cdr:y>
    </cdr:from>
    <cdr:to>
      <cdr:x>0.73179</cdr:x>
      <cdr:y>0.33664</cdr:y>
    </cdr:to>
    <cdr:sp macro="" textlink="">
      <cdr:nvSpPr>
        <cdr:cNvPr id="3" name="TextBox 2">
          <a:extLst xmlns:a="http://schemas.openxmlformats.org/drawingml/2006/main">
            <a:ext uri="{FF2B5EF4-FFF2-40B4-BE49-F238E27FC236}">
              <a16:creationId xmlns:a16="http://schemas.microsoft.com/office/drawing/2014/main" id="{90459319-A20B-0A71-042A-8AD444B152F4}"/>
            </a:ext>
          </a:extLst>
        </cdr:cNvPr>
        <cdr:cNvSpPr txBox="1"/>
      </cdr:nvSpPr>
      <cdr:spPr>
        <a:xfrm xmlns:a="http://schemas.openxmlformats.org/drawingml/2006/main">
          <a:off x="1759381" y="688917"/>
          <a:ext cx="3426863" cy="36282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l-GR" sz="1100" dirty="0"/>
        </a:p>
      </cdr:txBody>
    </cdr:sp>
  </cdr:relSizeAnchor>
  <cdr:relSizeAnchor xmlns:cdr="http://schemas.openxmlformats.org/drawingml/2006/chartDrawing">
    <cdr:from>
      <cdr:x>0.56678</cdr:x>
      <cdr:y>0.47194</cdr:y>
    </cdr:from>
    <cdr:to>
      <cdr:x>0.8509</cdr:x>
      <cdr:y>0.76463</cdr:y>
    </cdr:to>
    <cdr:sp macro="" textlink="">
      <cdr:nvSpPr>
        <cdr:cNvPr id="4" name="TextBox 3">
          <a:extLst xmlns:a="http://schemas.openxmlformats.org/drawingml/2006/main">
            <a:ext uri="{FF2B5EF4-FFF2-40B4-BE49-F238E27FC236}">
              <a16:creationId xmlns:a16="http://schemas.microsoft.com/office/drawing/2014/main" id="{3431CB2E-0466-7387-59B3-6FF4ADBBE504}"/>
            </a:ext>
          </a:extLst>
        </cdr:cNvPr>
        <cdr:cNvSpPr txBox="1"/>
      </cdr:nvSpPr>
      <cdr:spPr>
        <a:xfrm xmlns:a="http://schemas.openxmlformats.org/drawingml/2006/main">
          <a:off x="4016805" y="1474449"/>
          <a:ext cx="2013527"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l-GR" sz="1100" dirty="0"/>
        </a:p>
      </cdr:txBody>
    </cdr:sp>
  </cdr:relSizeAnchor>
  <cdr:relSizeAnchor xmlns:cdr="http://schemas.openxmlformats.org/drawingml/2006/chartDrawing">
    <cdr:from>
      <cdr:x>0.20386</cdr:x>
      <cdr:y>0.00943</cdr:y>
    </cdr:from>
    <cdr:to>
      <cdr:x>0.37724</cdr:x>
      <cdr:y>0.13489</cdr:y>
    </cdr:to>
    <cdr:sp macro="" textlink="">
      <cdr:nvSpPr>
        <cdr:cNvPr id="5" name="TextBox 7">
          <a:extLst xmlns:a="http://schemas.openxmlformats.org/drawingml/2006/main">
            <a:ext uri="{FF2B5EF4-FFF2-40B4-BE49-F238E27FC236}">
              <a16:creationId xmlns:a16="http://schemas.microsoft.com/office/drawing/2014/main" id="{6DB175E6-200B-19E3-6B0E-BE60BAE550ED}"/>
            </a:ext>
          </a:extLst>
        </cdr:cNvPr>
        <cdr:cNvSpPr txBox="1"/>
      </cdr:nvSpPr>
      <cdr:spPr>
        <a:xfrm xmlns:a="http://schemas.openxmlformats.org/drawingml/2006/main">
          <a:off x="1361361" y="27771"/>
          <a:ext cx="1157820" cy="3693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l-GR" dirty="0">
              <a:solidFill>
                <a:schemeClr val="bg2">
                  <a:lumMod val="25000"/>
                </a:schemeClr>
              </a:solidFill>
              <a:latin typeface="Bahnschrift Condensed" panose="020B0502040204020203" pitchFamily="34" charset="0"/>
            </a:rPr>
            <a:t>490</a:t>
          </a:r>
          <a:r>
            <a:rPr lang="en-US" dirty="0">
              <a:solidFill>
                <a:schemeClr val="bg2">
                  <a:lumMod val="25000"/>
                </a:schemeClr>
              </a:solidFill>
              <a:latin typeface="Bahnschrift Condensed" panose="020B0502040204020203" pitchFamily="34" charset="0"/>
            </a:rPr>
            <a:t>.</a:t>
          </a:r>
          <a:r>
            <a:rPr lang="el-GR" dirty="0">
              <a:solidFill>
                <a:schemeClr val="bg2">
                  <a:lumMod val="25000"/>
                </a:schemeClr>
              </a:solidFill>
              <a:latin typeface="Bahnschrift Condensed" panose="020B0502040204020203" pitchFamily="34" charset="0"/>
            </a:rPr>
            <a:t>985</a:t>
          </a:r>
          <a:r>
            <a:rPr lang="en-US" dirty="0">
              <a:solidFill>
                <a:schemeClr val="bg2">
                  <a:lumMod val="25000"/>
                </a:schemeClr>
              </a:solidFill>
              <a:latin typeface="Bahnschrift Condensed" panose="020B0502040204020203" pitchFamily="34" charset="0"/>
            </a:rPr>
            <a:t>.</a:t>
          </a:r>
          <a:r>
            <a:rPr lang="el-GR" dirty="0">
              <a:solidFill>
                <a:schemeClr val="bg2">
                  <a:lumMod val="25000"/>
                </a:schemeClr>
              </a:solidFill>
              <a:latin typeface="Bahnschrift Condensed" panose="020B0502040204020203" pitchFamily="34" charset="0"/>
            </a:rPr>
            <a:t>732</a:t>
          </a:r>
        </a:p>
      </cdr:txBody>
    </cdr:sp>
  </cdr:relSizeAnchor>
  <cdr:relSizeAnchor xmlns:cdr="http://schemas.openxmlformats.org/drawingml/2006/chartDrawing">
    <cdr:from>
      <cdr:x>0.69777</cdr:x>
      <cdr:y>0</cdr:y>
    </cdr:from>
    <cdr:to>
      <cdr:x>0.95371</cdr:x>
      <cdr:y>0.21956</cdr:y>
    </cdr:to>
    <cdr:sp macro="" textlink="">
      <cdr:nvSpPr>
        <cdr:cNvPr id="6" name="TextBox 6">
          <a:extLst xmlns:a="http://schemas.openxmlformats.org/drawingml/2006/main">
            <a:ext uri="{FF2B5EF4-FFF2-40B4-BE49-F238E27FC236}">
              <a16:creationId xmlns:a16="http://schemas.microsoft.com/office/drawing/2014/main" id="{D9CBDD5F-5A44-B0DC-1340-11F1A74DBEB4}"/>
            </a:ext>
          </a:extLst>
        </cdr:cNvPr>
        <cdr:cNvSpPr txBox="1"/>
      </cdr:nvSpPr>
      <cdr:spPr>
        <a:xfrm xmlns:a="http://schemas.openxmlformats.org/drawingml/2006/main">
          <a:off x="4659604" y="0"/>
          <a:ext cx="1709140" cy="64634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l-GR" b="0" dirty="0">
              <a:solidFill>
                <a:schemeClr val="tx1">
                  <a:lumMod val="75000"/>
                  <a:lumOff val="25000"/>
                </a:schemeClr>
              </a:solidFill>
              <a:latin typeface="Bahnschrift Condensed" panose="020B0502040204020203" pitchFamily="34" charset="0"/>
            </a:rPr>
            <a:t>628</a:t>
          </a:r>
          <a:r>
            <a:rPr lang="en-US" b="0" dirty="0">
              <a:solidFill>
                <a:schemeClr val="tx1">
                  <a:lumMod val="75000"/>
                  <a:lumOff val="25000"/>
                </a:schemeClr>
              </a:solidFill>
              <a:latin typeface="Bahnschrift Condensed" panose="020B0502040204020203" pitchFamily="34" charset="0"/>
            </a:rPr>
            <a:t>.</a:t>
          </a:r>
          <a:r>
            <a:rPr lang="el-GR" b="0" dirty="0">
              <a:solidFill>
                <a:schemeClr val="tx1">
                  <a:lumMod val="75000"/>
                  <a:lumOff val="25000"/>
                </a:schemeClr>
              </a:solidFill>
              <a:latin typeface="Bahnschrift Condensed" panose="020B0502040204020203" pitchFamily="34" charset="0"/>
            </a:rPr>
            <a:t>447</a:t>
          </a:r>
          <a:r>
            <a:rPr lang="en-US" b="0" dirty="0">
              <a:solidFill>
                <a:schemeClr val="tx1">
                  <a:lumMod val="75000"/>
                  <a:lumOff val="25000"/>
                </a:schemeClr>
              </a:solidFill>
              <a:latin typeface="Bahnschrift Condensed" panose="020B0502040204020203" pitchFamily="34" charset="0"/>
            </a:rPr>
            <a:t>.</a:t>
          </a:r>
          <a:r>
            <a:rPr lang="el-GR" b="0" dirty="0">
              <a:solidFill>
                <a:schemeClr val="tx1">
                  <a:lumMod val="75000"/>
                  <a:lumOff val="25000"/>
                </a:schemeClr>
              </a:solidFill>
              <a:latin typeface="Bahnschrift Condensed" panose="020B0502040204020203" pitchFamily="34" charset="0"/>
            </a:rPr>
            <a:t>202</a:t>
          </a:r>
          <a:endParaRPr lang="en-US" b="0" dirty="0">
            <a:solidFill>
              <a:schemeClr val="tx1">
                <a:lumMod val="75000"/>
                <a:lumOff val="25000"/>
              </a:schemeClr>
            </a:solidFill>
            <a:latin typeface="Bahnschrift Condensed" panose="020B0502040204020203" pitchFamily="34" charset="0"/>
          </a:endParaRPr>
        </a:p>
        <a:p xmlns:a="http://schemas.openxmlformats.org/drawingml/2006/main">
          <a:endParaRPr lang="el-GR" dirty="0">
            <a:solidFill>
              <a:schemeClr val="tx1">
                <a:lumMod val="75000"/>
                <a:lumOff val="25000"/>
              </a:schemeClr>
            </a:solidFill>
            <a:latin typeface="Bahnschrift Condensed" panose="020B0502040204020203" pitchFamily="34" charset="0"/>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471896-08E9-0580-FCBE-452EBD36B99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03466EE-79DF-B82A-4895-6DF441B26C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D113ED46-7AF2-14E8-E021-BCDD602DEC54}"/>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5" name="Θέση υποσέλιδου 4">
            <a:extLst>
              <a:ext uri="{FF2B5EF4-FFF2-40B4-BE49-F238E27FC236}">
                <a16:creationId xmlns:a16="http://schemas.microsoft.com/office/drawing/2014/main" id="{03FB86DA-14E5-A291-9366-357F36566CA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9D0BBC1-C2A7-CEA7-E653-22C8A21B0EA0}"/>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2608201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A28CB0-719D-C9B2-05C3-3A9144B6FAA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C197298-C92E-F84A-9124-17BB848460A7}"/>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BA70957-84B5-663A-17CB-1B768C24715F}"/>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5" name="Θέση υποσέλιδου 4">
            <a:extLst>
              <a:ext uri="{FF2B5EF4-FFF2-40B4-BE49-F238E27FC236}">
                <a16:creationId xmlns:a16="http://schemas.microsoft.com/office/drawing/2014/main" id="{3B929D10-0549-3C72-9B9F-75DD3CF3B8E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D6D24DD-36E4-DF19-71FC-95F7649C292D}"/>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596473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50227F7-10F4-5C1B-F4F2-747E3D5B5BD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A9034FF-C893-1353-1C88-187659570F0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F5201CA-B277-AF30-A212-89B78E2BE8D7}"/>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5" name="Θέση υποσέλιδου 4">
            <a:extLst>
              <a:ext uri="{FF2B5EF4-FFF2-40B4-BE49-F238E27FC236}">
                <a16:creationId xmlns:a16="http://schemas.microsoft.com/office/drawing/2014/main" id="{4AE8EBD4-5EF4-4966-8995-D30ADD4D813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B95CBB0-C694-EC53-30E1-ECA4D32FF27A}"/>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1844429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176308-4E9E-B2E1-9737-DAFAB786BA8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7888480-C4B2-A058-8C51-A5882CE6047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0361244-B741-131C-FA74-F10DBFAAB9B0}"/>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5" name="Θέση υποσέλιδου 4">
            <a:extLst>
              <a:ext uri="{FF2B5EF4-FFF2-40B4-BE49-F238E27FC236}">
                <a16:creationId xmlns:a16="http://schemas.microsoft.com/office/drawing/2014/main" id="{AD7452B3-A19A-EAAE-48E8-F1DD51666D0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F0479D1-CEC8-4F41-8F43-F4E4627E8D62}"/>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1676734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A12063F-491D-C31B-73C1-A806F583AB4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C0ED4EC-FEBD-98DD-C58B-55A30C7EB7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9856B5C-3ADE-85CB-29ED-50E7068D2EDC}"/>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5" name="Θέση υποσέλιδου 4">
            <a:extLst>
              <a:ext uri="{FF2B5EF4-FFF2-40B4-BE49-F238E27FC236}">
                <a16:creationId xmlns:a16="http://schemas.microsoft.com/office/drawing/2014/main" id="{7BF775E3-5EA5-38A9-1D8A-52CCF2F0B7D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29D51C6-18DD-6BEC-194D-C68EEFF22D40}"/>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3770273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DB7F156-181B-AD38-9D24-682700827F3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48C8CCB-348C-CC99-A919-0957923D0BE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9F53F44-41AC-C633-700E-998EC0B25B75}"/>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7BBFA3F-1C0F-C885-B109-D97A90EAC746}"/>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6" name="Θέση υποσέλιδου 5">
            <a:extLst>
              <a:ext uri="{FF2B5EF4-FFF2-40B4-BE49-F238E27FC236}">
                <a16:creationId xmlns:a16="http://schemas.microsoft.com/office/drawing/2014/main" id="{ABDA8C03-11B2-6325-1D9B-F625C3BF1573}"/>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1798AFB-978F-0148-7783-D63420159053}"/>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568905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6E7037-2445-7DAD-3954-482ABB1B8252}"/>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CEDBE92F-A0F5-A496-AFC4-D1DE38A73E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C20C3886-2C86-7DC6-E85F-24D6AAD2CFA8}"/>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53F2826-B4AC-8E92-31D7-D55161876F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B96E24C-A980-0604-EAC5-4D336B13710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F726E8D-4ED3-5880-8E09-49A9BD1C42CC}"/>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8" name="Θέση υποσέλιδου 7">
            <a:extLst>
              <a:ext uri="{FF2B5EF4-FFF2-40B4-BE49-F238E27FC236}">
                <a16:creationId xmlns:a16="http://schemas.microsoft.com/office/drawing/2014/main" id="{626269FB-798F-88DC-689E-DA44B3D5AE3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F32D6745-E439-D9F3-2BAF-89394A847AD0}"/>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4128690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F84391-0B50-298F-15D1-5FFD08E5AEE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00331B18-86DA-FA59-6E29-0F547164B9F6}"/>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4" name="Θέση υποσέλιδου 3">
            <a:extLst>
              <a:ext uri="{FF2B5EF4-FFF2-40B4-BE49-F238E27FC236}">
                <a16:creationId xmlns:a16="http://schemas.microsoft.com/office/drawing/2014/main" id="{B773D612-D398-9575-6981-A82BD1FF4D5C}"/>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1CC4D30B-37F6-66BA-9F69-2DF427423DCA}"/>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4213120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AF0CB5F4-3E9B-FD70-37A5-50F948881C2F}"/>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3" name="Θέση υποσέλιδου 2">
            <a:extLst>
              <a:ext uri="{FF2B5EF4-FFF2-40B4-BE49-F238E27FC236}">
                <a16:creationId xmlns:a16="http://schemas.microsoft.com/office/drawing/2014/main" id="{0CB2EA6A-93DF-960D-67BE-717052EB6C5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1DF0444D-F7F9-8B1B-A3C9-9B565151A253}"/>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3335466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14B88C-B06C-6B81-DA5F-25CEAAA3C1F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36CF6F3-5370-FCAE-3622-96120F1143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098F03BA-182F-D013-B1F8-6768FA753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F2A1381-C5E7-8224-3B9B-632D744FDB92}"/>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6" name="Θέση υποσέλιδου 5">
            <a:extLst>
              <a:ext uri="{FF2B5EF4-FFF2-40B4-BE49-F238E27FC236}">
                <a16:creationId xmlns:a16="http://schemas.microsoft.com/office/drawing/2014/main" id="{FF641B56-781E-D795-9C31-1F759831538E}"/>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6907EA7-4447-3F1D-4DC8-D9883EF5060E}"/>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362367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5F8F65-2DA7-8137-F377-2FB4FE41FDC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993957B-67BB-2134-90AD-08176DED0D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BB2F32A-8F27-8683-7AAF-923FF096B7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CA002E4-767E-16FA-82B1-617D869FC178}"/>
              </a:ext>
            </a:extLst>
          </p:cNvPr>
          <p:cNvSpPr>
            <a:spLocks noGrp="1"/>
          </p:cNvSpPr>
          <p:nvPr>
            <p:ph type="dt" sz="half" idx="10"/>
          </p:nvPr>
        </p:nvSpPr>
        <p:spPr/>
        <p:txBody>
          <a:bodyPr/>
          <a:lstStyle/>
          <a:p>
            <a:fld id="{6B01C1D6-33D1-48B9-A0E4-D6C10CCC41F1}" type="datetimeFigureOut">
              <a:rPr lang="el-GR" smtClean="0"/>
              <a:t>29/9/2022</a:t>
            </a:fld>
            <a:endParaRPr lang="el-GR"/>
          </a:p>
        </p:txBody>
      </p:sp>
      <p:sp>
        <p:nvSpPr>
          <p:cNvPr id="6" name="Θέση υποσέλιδου 5">
            <a:extLst>
              <a:ext uri="{FF2B5EF4-FFF2-40B4-BE49-F238E27FC236}">
                <a16:creationId xmlns:a16="http://schemas.microsoft.com/office/drawing/2014/main" id="{011A58EA-A31A-6243-A563-7354D38070DC}"/>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EA46F1B-787E-3A2E-0FAD-A8E2EA5F63A1}"/>
              </a:ext>
            </a:extLst>
          </p:cNvPr>
          <p:cNvSpPr>
            <a:spLocks noGrp="1"/>
          </p:cNvSpPr>
          <p:nvPr>
            <p:ph type="sldNum" sz="quarter" idx="12"/>
          </p:nvPr>
        </p:nvSpPr>
        <p:spPr/>
        <p:txBody>
          <a:bodyPr/>
          <a:lstStyle/>
          <a:p>
            <a:fld id="{E0EA882F-EB29-4AA5-9737-0271970A0947}" type="slidenum">
              <a:rPr lang="el-GR" smtClean="0"/>
              <a:t>‹#›</a:t>
            </a:fld>
            <a:endParaRPr lang="el-GR"/>
          </a:p>
        </p:txBody>
      </p:sp>
    </p:spTree>
    <p:extLst>
      <p:ext uri="{BB962C8B-B14F-4D97-AF65-F5344CB8AC3E}">
        <p14:creationId xmlns:p14="http://schemas.microsoft.com/office/powerpoint/2010/main" val="167047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660DC09F-5393-61B0-2E5C-3B9F15E62D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A2CB3B1-9FBD-66F5-C826-2DB30685509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E1A912E-8555-034C-15E9-BE658AB2E3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01C1D6-33D1-48B9-A0E4-D6C10CCC41F1}" type="datetimeFigureOut">
              <a:rPr lang="el-GR" smtClean="0"/>
              <a:t>29/9/2022</a:t>
            </a:fld>
            <a:endParaRPr lang="el-GR"/>
          </a:p>
        </p:txBody>
      </p:sp>
      <p:sp>
        <p:nvSpPr>
          <p:cNvPr id="5" name="Θέση υποσέλιδου 4">
            <a:extLst>
              <a:ext uri="{FF2B5EF4-FFF2-40B4-BE49-F238E27FC236}">
                <a16:creationId xmlns:a16="http://schemas.microsoft.com/office/drawing/2014/main" id="{63CF628E-319A-0706-1D72-125DCD54F1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7D5A745-C61D-9F1B-4341-BEDC984B71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A882F-EB29-4AA5-9737-0271970A0947}" type="slidenum">
              <a:rPr lang="el-GR" smtClean="0"/>
              <a:t>‹#›</a:t>
            </a:fld>
            <a:endParaRPr lang="el-GR"/>
          </a:p>
        </p:txBody>
      </p:sp>
    </p:spTree>
    <p:extLst>
      <p:ext uri="{BB962C8B-B14F-4D97-AF65-F5344CB8AC3E}">
        <p14:creationId xmlns:p14="http://schemas.microsoft.com/office/powerpoint/2010/main" val="859020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8ECBDA44-EC13-11A9-5F58-35A997D9D24D}"/>
              </a:ext>
            </a:extLst>
          </p:cNvPr>
          <p:cNvSpPr/>
          <p:nvPr/>
        </p:nvSpPr>
        <p:spPr>
          <a:xfrm>
            <a:off x="0" y="0"/>
            <a:ext cx="1690255" cy="3429000"/>
          </a:xfrm>
          <a:prstGeom prst="rect">
            <a:avLst/>
          </a:prstGeom>
          <a:solidFill>
            <a:srgbClr val="52C6D9"/>
          </a:solidFill>
          <a:ln>
            <a:solidFill>
              <a:srgbClr val="52C6D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Google Shape;185;p30">
            <a:extLst>
              <a:ext uri="{FF2B5EF4-FFF2-40B4-BE49-F238E27FC236}">
                <a16:creationId xmlns:a16="http://schemas.microsoft.com/office/drawing/2014/main" id="{8D4A7054-A566-C8AE-6136-362ACC51748A}"/>
              </a:ext>
            </a:extLst>
          </p:cNvPr>
          <p:cNvSpPr txBox="1">
            <a:spLocks noGrp="1"/>
          </p:cNvSpPr>
          <p:nvPr>
            <p:ph type="ctrTitle"/>
          </p:nvPr>
        </p:nvSpPr>
        <p:spPr>
          <a:xfrm>
            <a:off x="3153398" y="2129354"/>
            <a:ext cx="8098364" cy="20526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l-GR" b="1" dirty="0">
                <a:solidFill>
                  <a:srgbClr val="52C6D9"/>
                </a:solidFill>
                <a:effectLst>
                  <a:outerShdw blurRad="50800" dist="38100" dir="5400000" algn="t" rotWithShape="0">
                    <a:prstClr val="black">
                      <a:alpha val="40000"/>
                    </a:prstClr>
                  </a:outerShdw>
                </a:effectLst>
                <a:latin typeface="Bahnschrift Condensed" panose="020B0502040204020203" pitchFamily="34" charset="0"/>
                <a:cs typeface="Times New Roman" panose="02020603050405020304" pitchFamily="18" charset="0"/>
              </a:rPr>
              <a:t>Παρουσίαση Προγράμματος </a:t>
            </a:r>
            <a:r>
              <a:rPr lang="el-GR" b="1" dirty="0">
                <a:solidFill>
                  <a:srgbClr val="05306F"/>
                </a:solidFill>
                <a:effectLst>
                  <a:outerShdw blurRad="50800" dist="38100" dir="5400000" algn="t" rotWithShape="0">
                    <a:prstClr val="black">
                      <a:alpha val="40000"/>
                    </a:prstClr>
                  </a:outerShdw>
                </a:effectLst>
                <a:latin typeface="Bahnschrift Condensed" panose="020B0502040204020203" pitchFamily="34" charset="0"/>
                <a:cs typeface="Times New Roman" panose="02020603050405020304" pitchFamily="18" charset="0"/>
              </a:rPr>
              <a:t>«Δυτική Ελλάδα 2021-2027»</a:t>
            </a:r>
            <a:endParaRPr b="1" dirty="0">
              <a:solidFill>
                <a:srgbClr val="05306F"/>
              </a:solidFill>
              <a:latin typeface="Montserrat" panose="00000500000000000000" pitchFamily="2" charset="0"/>
            </a:endParaRPr>
          </a:p>
        </p:txBody>
      </p:sp>
      <p:pic>
        <p:nvPicPr>
          <p:cNvPr id="10" name="Εικόνα 9">
            <a:extLst>
              <a:ext uri="{FF2B5EF4-FFF2-40B4-BE49-F238E27FC236}">
                <a16:creationId xmlns:a16="http://schemas.microsoft.com/office/drawing/2014/main" id="{AF4A6CA3-066C-B373-AAD3-83FD5C8D06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4891" y="4913744"/>
            <a:ext cx="3405134" cy="2707081"/>
          </a:xfrm>
          <a:prstGeom prst="rect">
            <a:avLst/>
          </a:prstGeom>
          <a:ln>
            <a:noFill/>
          </a:ln>
          <a:effectLst>
            <a:outerShdw blurRad="50800" dist="38100" dir="5400000" algn="t" rotWithShape="0">
              <a:prstClr val="black">
                <a:alpha val="15000"/>
              </a:prstClr>
            </a:outerShdw>
          </a:effectLst>
        </p:spPr>
      </p:pic>
      <p:sp>
        <p:nvSpPr>
          <p:cNvPr id="12" name="TextBox 11">
            <a:extLst>
              <a:ext uri="{FF2B5EF4-FFF2-40B4-BE49-F238E27FC236}">
                <a16:creationId xmlns:a16="http://schemas.microsoft.com/office/drawing/2014/main" id="{365DA460-018B-DCDC-C3D9-1BBB3464C1B3}"/>
              </a:ext>
            </a:extLst>
          </p:cNvPr>
          <p:cNvSpPr txBox="1"/>
          <p:nvPr/>
        </p:nvSpPr>
        <p:spPr>
          <a:xfrm>
            <a:off x="5024676" y="5936335"/>
            <a:ext cx="1376477" cy="861774"/>
          </a:xfrm>
          <a:prstGeom prst="rect">
            <a:avLst/>
          </a:prstGeom>
          <a:noFill/>
        </p:spPr>
        <p:txBody>
          <a:bodyPr wrap="square" rtlCol="0">
            <a:spAutoFit/>
          </a:bodyPr>
          <a:lstStyle/>
          <a:p>
            <a:pPr algn="ctr"/>
            <a:r>
              <a:rPr lang="el-GR" sz="1200" dirty="0">
                <a:latin typeface="Century Gothic" panose="020B0502020202020204" pitchFamily="34" charset="0"/>
                <a:cs typeface="Calibri"/>
              </a:rPr>
              <a:t>ΠΕΡΙΦΕΡΕΙΑΣ ΔΥΤΙΚΗΣ ΕΛΛΑΔΑΣ</a:t>
            </a:r>
            <a:endParaRPr lang="el-GR" sz="1200" dirty="0">
              <a:latin typeface="Century Gothic" panose="020B0502020202020204" pitchFamily="34" charset="0"/>
            </a:endParaRPr>
          </a:p>
          <a:p>
            <a:pPr algn="ctr"/>
            <a:endParaRPr lang="el-GR" sz="1400" dirty="0"/>
          </a:p>
        </p:txBody>
      </p:sp>
      <p:pic>
        <p:nvPicPr>
          <p:cNvPr id="13" name="Εικόνα 12">
            <a:extLst>
              <a:ext uri="{FF2B5EF4-FFF2-40B4-BE49-F238E27FC236}">
                <a16:creationId xmlns:a16="http://schemas.microsoft.com/office/drawing/2014/main" id="{796E55B3-DFC7-AAE4-45F9-B2B295CE138B}"/>
              </a:ext>
            </a:extLst>
          </p:cNvPr>
          <p:cNvPicPr>
            <a:picLocks noChangeAspect="1"/>
          </p:cNvPicPr>
          <p:nvPr/>
        </p:nvPicPr>
        <p:blipFill>
          <a:blip r:embed="rId3"/>
          <a:stretch>
            <a:fillRect/>
          </a:stretch>
        </p:blipFill>
        <p:spPr>
          <a:xfrm>
            <a:off x="8634686" y="5936335"/>
            <a:ext cx="992684" cy="622175"/>
          </a:xfrm>
          <a:prstGeom prst="rect">
            <a:avLst/>
          </a:prstGeom>
          <a:effectLst/>
        </p:spPr>
      </p:pic>
      <p:pic>
        <p:nvPicPr>
          <p:cNvPr id="14" name="Εικόνα 13" descr="Εικόνα που περιέχει κείμενο&#10;&#10;Περιγραφή που δημιουργήθηκε αυτόματα">
            <a:extLst>
              <a:ext uri="{FF2B5EF4-FFF2-40B4-BE49-F238E27FC236}">
                <a16:creationId xmlns:a16="http://schemas.microsoft.com/office/drawing/2014/main" id="{83810DC5-63B9-6C82-079C-380748FFD3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9133" y="5642952"/>
            <a:ext cx="3464594" cy="1182145"/>
          </a:xfrm>
          <a:prstGeom prst="rect">
            <a:avLst/>
          </a:prstGeom>
        </p:spPr>
      </p:pic>
      <p:pic>
        <p:nvPicPr>
          <p:cNvPr id="2" name="Picture 4" descr="A blue flag with yellow stars&#10;&#10;Description automatically generated with low confidence">
            <a:extLst>
              <a:ext uri="{FF2B5EF4-FFF2-40B4-BE49-F238E27FC236}">
                <a16:creationId xmlns:a16="http://schemas.microsoft.com/office/drawing/2014/main" id="{746F4D99-C804-FFB0-3D92-B17883F8469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06875" y="5936335"/>
            <a:ext cx="905828" cy="602787"/>
          </a:xfrm>
          <a:prstGeom prst="rect">
            <a:avLst/>
          </a:prstGeom>
        </p:spPr>
      </p:pic>
      <p:pic>
        <p:nvPicPr>
          <p:cNvPr id="3" name="Εικόνα 2" descr="Εικόνα που περιέχει νυχτερινός ουρανός&#10;&#10;Περιγραφή που δημιουργήθηκε αυτόματα">
            <a:extLst>
              <a:ext uri="{FF2B5EF4-FFF2-40B4-BE49-F238E27FC236}">
                <a16:creationId xmlns:a16="http://schemas.microsoft.com/office/drawing/2014/main" id="{C6C1EE2B-0DA3-F8D0-2C5F-A306037BEDBE}"/>
              </a:ext>
            </a:extLst>
          </p:cNvPr>
          <p:cNvPicPr>
            <a:picLocks noChangeAspect="1"/>
          </p:cNvPicPr>
          <p:nvPr/>
        </p:nvPicPr>
        <p:blipFill rotWithShape="1">
          <a:blip r:embed="rId6">
            <a:extLst>
              <a:ext uri="{BEBA8EAE-BF5A-486C-A8C5-ECC9F3942E4B}">
                <a14:imgProps xmlns:a14="http://schemas.microsoft.com/office/drawing/2010/main">
                  <a14:imgLayer r:embed="rId7">
                    <a14:imgEffect>
                      <a14:saturation sat="400000"/>
                    </a14:imgEffect>
                  </a14:imgLayer>
                </a14:imgProps>
              </a:ext>
              <a:ext uri="{28A0092B-C50C-407E-A947-70E740481C1C}">
                <a14:useLocalDpi xmlns:a14="http://schemas.microsoft.com/office/drawing/2010/main" val="0"/>
              </a:ext>
            </a:extLst>
          </a:blip>
          <a:srcRect l="25389" t="10067" r="23339" b="10907"/>
          <a:stretch/>
        </p:blipFill>
        <p:spPr>
          <a:xfrm>
            <a:off x="1588428" y="785951"/>
            <a:ext cx="4727448" cy="4857001"/>
          </a:xfrm>
          <a:prstGeom prst="rect">
            <a:avLst/>
          </a:prstGeom>
        </p:spPr>
      </p:pic>
    </p:spTree>
    <p:extLst>
      <p:ext uri="{BB962C8B-B14F-4D97-AF65-F5344CB8AC3E}">
        <p14:creationId xmlns:p14="http://schemas.microsoft.com/office/powerpoint/2010/main" val="137010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AE794B43-1FBF-A3E3-AFA0-2B56526EE752}"/>
              </a:ext>
            </a:extLst>
          </p:cNvPr>
          <p:cNvSpPr/>
          <p:nvPr/>
        </p:nvSpPr>
        <p:spPr>
          <a:xfrm>
            <a:off x="6096000" y="0"/>
            <a:ext cx="6096000" cy="6858000"/>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Title 1">
            <a:extLst>
              <a:ext uri="{FF2B5EF4-FFF2-40B4-BE49-F238E27FC236}">
                <a16:creationId xmlns:a16="http://schemas.microsoft.com/office/drawing/2014/main" id="{37FB625E-182F-AC66-2D53-36D4C59E3E3A}"/>
              </a:ext>
            </a:extLst>
          </p:cNvPr>
          <p:cNvSpPr txBox="1">
            <a:spLocks/>
          </p:cNvSpPr>
          <p:nvPr/>
        </p:nvSpPr>
        <p:spPr>
          <a:xfrm>
            <a:off x="6477516" y="592951"/>
            <a:ext cx="5470989" cy="1752599"/>
          </a:xfrm>
          <a:prstGeom prst="rect">
            <a:avLst/>
          </a:prstGeom>
        </p:spPr>
        <p:txBody>
          <a:bodyP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gn="r">
              <a:buNone/>
            </a:pPr>
            <a:r>
              <a:rPr lang="el-GR" sz="96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ΠΡΟΤΕΡΑΙΟΤΗΤΑ </a:t>
            </a:r>
            <a:r>
              <a:rPr lang="el-GR" sz="116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2</a:t>
            </a:r>
          </a:p>
          <a:p>
            <a:pPr marL="0" indent="0" algn="r">
              <a:lnSpc>
                <a:spcPct val="120000"/>
              </a:lnSpc>
              <a:buNone/>
            </a:pPr>
            <a:r>
              <a:rPr kumimoji="0" lang="el-GR" sz="840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ahnschrift Condensed" panose="020B0502040204020203" pitchFamily="34" charset="0"/>
                <a:cs typeface="Times New Roman" panose="02020603050405020304" pitchFamily="18" charset="0"/>
              </a:rPr>
              <a:t>Προστασία του φυσικού περιβάλλοντος, αντιμετώπιση και προσαρμογή στην κλιματική αλλαγή, ενίσχυση της ενεργειακής αυτάρκειας και της κυκλικής οικονομίας στην Περιφέρεια Δυτικής Ελλάδας</a:t>
            </a:r>
            <a:endParaRPr lang="en-US" sz="8400" b="1" dirty="0">
              <a:solidFill>
                <a:schemeClr val="bg1"/>
              </a:solidFill>
              <a:effectLst>
                <a:outerShdw blurRad="38100" dist="38100" dir="2700000" algn="tl">
                  <a:srgbClr val="000000">
                    <a:alpha val="43137"/>
                  </a:srgbClr>
                </a:outerShdw>
              </a:effectLst>
              <a:latin typeface="Bahnschrift Condensed" panose="020B0502040204020203" pitchFamily="34" charset="0"/>
            </a:endParaRPr>
          </a:p>
        </p:txBody>
      </p:sp>
      <p:pic>
        <p:nvPicPr>
          <p:cNvPr id="5" name="Εικόνα 4" descr="Εικόνα που περιέχει νυχτερινός ουρανός&#10;&#10;Περιγραφή που δημιουργήθηκε αυτόματα">
            <a:extLst>
              <a:ext uri="{FF2B5EF4-FFF2-40B4-BE49-F238E27FC236}">
                <a16:creationId xmlns:a16="http://schemas.microsoft.com/office/drawing/2014/main" id="{1345B754-F701-FBAE-5307-2E3F49D11405}"/>
              </a:ext>
            </a:extLst>
          </p:cNvPr>
          <p:cNvPicPr>
            <a:picLocks noChangeAspect="1"/>
          </p:cNvPicPr>
          <p:nvPr/>
        </p:nvPicPr>
        <p:blipFill>
          <a:blip r:embed="rId2">
            <a:duotone>
              <a:schemeClr val="accent3">
                <a:shade val="45000"/>
                <a:satMod val="135000"/>
              </a:schemeClr>
              <a:prstClr val="white"/>
            </a:duotone>
            <a:extLst>
              <a:ext uri="{BEBA8EAE-BF5A-486C-A8C5-ECC9F3942E4B}">
                <a14:imgProps xmlns:a14="http://schemas.microsoft.com/office/drawing/2010/main">
                  <a14:imgLayer r:embed="rId3">
                    <a14:imgEffect>
                      <a14:saturation sat="300000"/>
                    </a14:imgEffect>
                  </a14:imgLayer>
                </a14:imgProps>
              </a:ext>
              <a:ext uri="{28A0092B-C50C-407E-A947-70E740481C1C}">
                <a14:useLocalDpi xmlns:a14="http://schemas.microsoft.com/office/drawing/2010/main" val="0"/>
              </a:ext>
            </a:extLst>
          </a:blip>
          <a:stretch>
            <a:fillRect/>
          </a:stretch>
        </p:blipFill>
        <p:spPr>
          <a:xfrm rot="157366">
            <a:off x="5164056" y="524903"/>
            <a:ext cx="6256009" cy="4199596"/>
          </a:xfrm>
          <a:prstGeom prst="rect">
            <a:avLst/>
          </a:prstGeom>
          <a:scene3d>
            <a:camera prst="orthographicFront">
              <a:rot lat="0" lon="10200000" rev="0"/>
            </a:camera>
            <a:lightRig rig="threePt" dir="t"/>
          </a:scene3d>
        </p:spPr>
      </p:pic>
      <p:sp>
        <p:nvSpPr>
          <p:cNvPr id="7" name="Ορθογώνιο 6">
            <a:extLst>
              <a:ext uri="{FF2B5EF4-FFF2-40B4-BE49-F238E27FC236}">
                <a16:creationId xmlns:a16="http://schemas.microsoft.com/office/drawing/2014/main" id="{CE0AB4A4-B667-D311-540D-E4C9AF555101}"/>
              </a:ext>
            </a:extLst>
          </p:cNvPr>
          <p:cNvSpPr/>
          <p:nvPr/>
        </p:nvSpPr>
        <p:spPr>
          <a:xfrm>
            <a:off x="5180205" y="6354618"/>
            <a:ext cx="3241964" cy="503382"/>
          </a:xfrm>
          <a:prstGeom prst="rect">
            <a:avLst/>
          </a:prstGeom>
          <a:solidFill>
            <a:srgbClr val="E1A327"/>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TextBox 9">
            <a:extLst>
              <a:ext uri="{FF2B5EF4-FFF2-40B4-BE49-F238E27FC236}">
                <a16:creationId xmlns:a16="http://schemas.microsoft.com/office/drawing/2014/main" id="{A6AB70C2-D48B-3F71-956A-E139835A269E}"/>
              </a:ext>
            </a:extLst>
          </p:cNvPr>
          <p:cNvSpPr txBox="1"/>
          <p:nvPr/>
        </p:nvSpPr>
        <p:spPr>
          <a:xfrm>
            <a:off x="9759484" y="3880675"/>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126</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868</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612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11" name="Title 1">
            <a:extLst>
              <a:ext uri="{FF2B5EF4-FFF2-40B4-BE49-F238E27FC236}">
                <a16:creationId xmlns:a16="http://schemas.microsoft.com/office/drawing/2014/main" id="{1C72DB9E-74E7-5CDD-7978-49F15583B93A}"/>
              </a:ext>
            </a:extLst>
          </p:cNvPr>
          <p:cNvSpPr txBox="1">
            <a:spLocks/>
          </p:cNvSpPr>
          <p:nvPr/>
        </p:nvSpPr>
        <p:spPr>
          <a:xfrm>
            <a:off x="167113" y="1547073"/>
            <a:ext cx="5470989" cy="22312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nSpc>
                <a:spcPct val="120000"/>
              </a:lnSpc>
              <a:buNone/>
            </a:pPr>
            <a:r>
              <a:rPr lang="el-GR" sz="3200"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Για το Περιβάλλον, τις ανανεώσιμες πηγές ενέργειας, την αντιμετώπιση της κλιματικής αλλαγής και την προστασία της βιοποικιλότητας</a:t>
            </a:r>
            <a:endParaRPr lang="en-US" sz="3200" b="1"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endParaRPr>
          </a:p>
        </p:txBody>
      </p:sp>
    </p:spTree>
    <p:extLst>
      <p:ext uri="{BB962C8B-B14F-4D97-AF65-F5344CB8AC3E}">
        <p14:creationId xmlns:p14="http://schemas.microsoft.com/office/powerpoint/2010/main" val="32827785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F3821C-250E-5392-AA7E-A56AA21FA3F2}"/>
              </a:ext>
            </a:extLst>
          </p:cNvPr>
          <p:cNvSpPr txBox="1"/>
          <p:nvPr/>
        </p:nvSpPr>
        <p:spPr>
          <a:xfrm>
            <a:off x="2441542" y="414780"/>
            <a:ext cx="6862714" cy="769441"/>
          </a:xfrm>
          <a:prstGeom prst="rect">
            <a:avLst/>
          </a:prstGeom>
          <a:noFill/>
        </p:spPr>
        <p:txBody>
          <a:bodyPr wrap="square" rtlCol="0">
            <a:spAutoFit/>
          </a:bodyPr>
          <a:lstStyle/>
          <a:p>
            <a:pPr algn="ctr"/>
            <a:r>
              <a:rPr lang="el-GR" sz="4000" b="1" dirty="0">
                <a:latin typeface="Bahnschrift Condensed" panose="020B0502040204020203" pitchFamily="34" charset="0"/>
                <a:cs typeface="Times New Roman" panose="02020603050405020304" pitchFamily="18" charset="0"/>
              </a:rPr>
              <a:t>Περιγραφή </a:t>
            </a:r>
            <a:r>
              <a:rPr lang="el-GR" sz="4400" b="1" dirty="0">
                <a:latin typeface="Bahnschrift Condensed" panose="020B0502040204020203" pitchFamily="34" charset="0"/>
                <a:cs typeface="Times New Roman" panose="02020603050405020304" pitchFamily="18" charset="0"/>
              </a:rPr>
              <a:t>Στρατηγικής</a:t>
            </a:r>
            <a:r>
              <a:rPr lang="el-GR" sz="4000" b="1" dirty="0">
                <a:latin typeface="Bahnschrift Condensed" panose="020B0502040204020203" pitchFamily="34" charset="0"/>
                <a:cs typeface="Times New Roman" panose="02020603050405020304" pitchFamily="18" charset="0"/>
              </a:rPr>
              <a:t> Π.</a:t>
            </a:r>
            <a:r>
              <a:rPr lang="en-US" sz="4000" b="1" dirty="0">
                <a:latin typeface="Bahnschrift Condensed" panose="020B0502040204020203" pitchFamily="34" charset="0"/>
                <a:cs typeface="Times New Roman" panose="02020603050405020304" pitchFamily="18" charset="0"/>
              </a:rPr>
              <a:t>2</a:t>
            </a:r>
            <a:r>
              <a:rPr lang="el-GR" sz="4000" b="1" dirty="0">
                <a:latin typeface="Bahnschrift Condensed" panose="020B0502040204020203" pitchFamily="34" charset="0"/>
                <a:cs typeface="Times New Roman" panose="02020603050405020304" pitchFamily="18" charset="0"/>
              </a:rPr>
              <a:t> </a:t>
            </a:r>
            <a:endParaRPr lang="el-GR" sz="4000" dirty="0">
              <a:latin typeface="Bahnschrift Condensed" panose="020B0502040204020203" pitchFamily="34" charset="0"/>
            </a:endParaRPr>
          </a:p>
        </p:txBody>
      </p:sp>
      <p:sp>
        <p:nvSpPr>
          <p:cNvPr id="5" name="Ορθογώνιο 4">
            <a:extLst>
              <a:ext uri="{FF2B5EF4-FFF2-40B4-BE49-F238E27FC236}">
                <a16:creationId xmlns:a16="http://schemas.microsoft.com/office/drawing/2014/main" id="{697C74C1-2C31-E2C2-6250-5CFC73807B99}"/>
              </a:ext>
            </a:extLst>
          </p:cNvPr>
          <p:cNvSpPr/>
          <p:nvPr/>
        </p:nvSpPr>
        <p:spPr>
          <a:xfrm>
            <a:off x="1574277" y="2227080"/>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Ορθογώνιο 7">
            <a:extLst>
              <a:ext uri="{FF2B5EF4-FFF2-40B4-BE49-F238E27FC236}">
                <a16:creationId xmlns:a16="http://schemas.microsoft.com/office/drawing/2014/main" id="{DCE4CB20-D8B8-CE27-AB85-0DB2D3F8152B}"/>
              </a:ext>
            </a:extLst>
          </p:cNvPr>
          <p:cNvSpPr/>
          <p:nvPr/>
        </p:nvSpPr>
        <p:spPr>
          <a:xfrm>
            <a:off x="4708688" y="2236892"/>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a:extLst>
              <a:ext uri="{FF2B5EF4-FFF2-40B4-BE49-F238E27FC236}">
                <a16:creationId xmlns:a16="http://schemas.microsoft.com/office/drawing/2014/main" id="{8C393DEF-1D4F-5505-288F-5D31F70DC8F5}"/>
              </a:ext>
            </a:extLst>
          </p:cNvPr>
          <p:cNvSpPr/>
          <p:nvPr/>
        </p:nvSpPr>
        <p:spPr>
          <a:xfrm>
            <a:off x="7764544" y="2236892"/>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TextBox 9">
            <a:extLst>
              <a:ext uri="{FF2B5EF4-FFF2-40B4-BE49-F238E27FC236}">
                <a16:creationId xmlns:a16="http://schemas.microsoft.com/office/drawing/2014/main" id="{5DF7547E-78EE-B891-209C-6AC483D19173}"/>
              </a:ext>
            </a:extLst>
          </p:cNvPr>
          <p:cNvSpPr txBox="1"/>
          <p:nvPr/>
        </p:nvSpPr>
        <p:spPr>
          <a:xfrm>
            <a:off x="1769596" y="2483975"/>
            <a:ext cx="2092751" cy="1169551"/>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ορθολογική</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διαχείριση και προστασία του φυσικού περιβάλλοντος</a:t>
            </a:r>
            <a:endParaRPr lang="el-GR" sz="1400" dirty="0">
              <a:solidFill>
                <a:schemeClr val="bg1"/>
              </a:solidFill>
              <a:effectLst>
                <a:outerShdw blurRad="38100" dist="38100" dir="2700000" algn="tl">
                  <a:srgbClr val="000000">
                    <a:alpha val="43137"/>
                  </a:srgbClr>
                </a:outerShdw>
              </a:effectLst>
            </a:endParaRPr>
          </a:p>
        </p:txBody>
      </p:sp>
      <p:sp>
        <p:nvSpPr>
          <p:cNvPr id="11" name="TextBox 10">
            <a:extLst>
              <a:ext uri="{FF2B5EF4-FFF2-40B4-BE49-F238E27FC236}">
                <a16:creationId xmlns:a16="http://schemas.microsoft.com/office/drawing/2014/main" id="{B7131CC4-E8B2-9690-6436-6BC2C4D7013B}"/>
              </a:ext>
            </a:extLst>
          </p:cNvPr>
          <p:cNvSpPr txBox="1"/>
          <p:nvPr/>
        </p:nvSpPr>
        <p:spPr>
          <a:xfrm>
            <a:off x="4787242" y="2483975"/>
            <a:ext cx="2328422" cy="2031325"/>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επ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ίτευξη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της </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παρα</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γωγικής</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εξυ</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πηρέτησης των ενεργειακών απαιτήσεων μέσω της αύξησης των ΑΠΕ και η σταδιακή μετατροπή της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Περιφέρειας </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σε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ενεργει</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ακό κόμβο</a:t>
            </a:r>
            <a:endParaRPr lang="el-GR" sz="1400" dirty="0">
              <a:solidFill>
                <a:schemeClr val="bg1"/>
              </a:solidFill>
              <a:effectLst>
                <a:outerShdw blurRad="38100" dist="38100" dir="2700000" algn="tl">
                  <a:srgbClr val="000000">
                    <a:alpha val="43137"/>
                  </a:srgbClr>
                </a:outerShdw>
              </a:effectLst>
            </a:endParaRPr>
          </a:p>
        </p:txBody>
      </p:sp>
      <p:sp>
        <p:nvSpPr>
          <p:cNvPr id="12" name="TextBox 11">
            <a:extLst>
              <a:ext uri="{FF2B5EF4-FFF2-40B4-BE49-F238E27FC236}">
                <a16:creationId xmlns:a16="http://schemas.microsoft.com/office/drawing/2014/main" id="{62350812-ED5B-17DA-E453-7BF1A04308EF}"/>
              </a:ext>
            </a:extLst>
          </p:cNvPr>
          <p:cNvSpPr txBox="1"/>
          <p:nvPr/>
        </p:nvSpPr>
        <p:spPr>
          <a:xfrm>
            <a:off x="7843099" y="2462854"/>
            <a:ext cx="2292285" cy="1600438"/>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α</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ντιμετώ</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πιση των επιπτώσεων της κλιματικής αλλαγής και των φυσικών καταστροφών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καθώς </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και η 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ροστ</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ασία της βιοποικιλότητας</a:t>
            </a:r>
            <a:endParaRPr lang="el-GR" sz="1400" dirty="0">
              <a:solidFill>
                <a:schemeClr val="bg1"/>
              </a:solidFill>
              <a:effectLst>
                <a:outerShdw blurRad="38100" dist="38100" dir="2700000" algn="tl">
                  <a:srgbClr val="000000">
                    <a:alpha val="43137"/>
                  </a:srgbClr>
                </a:outerShdw>
              </a:effectLst>
            </a:endParaRPr>
          </a:p>
        </p:txBody>
      </p:sp>
      <p:sp>
        <p:nvSpPr>
          <p:cNvPr id="13" name="TextBox 12">
            <a:extLst>
              <a:ext uri="{FF2B5EF4-FFF2-40B4-BE49-F238E27FC236}">
                <a16:creationId xmlns:a16="http://schemas.microsoft.com/office/drawing/2014/main" id="{075CF2E4-4B46-89A1-CEA7-CE38929FDADE}"/>
              </a:ext>
            </a:extLst>
          </p:cNvPr>
          <p:cNvSpPr txBox="1"/>
          <p:nvPr/>
        </p:nvSpPr>
        <p:spPr>
          <a:xfrm>
            <a:off x="1574277" y="5137481"/>
            <a:ext cx="8561107" cy="861774"/>
          </a:xfrm>
          <a:prstGeom prst="rect">
            <a:avLst/>
          </a:prstGeom>
          <a:noFill/>
        </p:spPr>
        <p:txBody>
          <a:bodyPr wrap="square" rtlCol="0">
            <a:spAutoFit/>
          </a:bodyPr>
          <a:lstStyle/>
          <a:p>
            <a:pPr marL="0" indent="0" algn="ctr">
              <a:buNone/>
            </a:pPr>
            <a:r>
              <a:rPr lang="el-GR" sz="1600" dirty="0">
                <a:latin typeface="Bahnschrift" panose="020B0502040204020203" pitchFamily="34" charset="0"/>
                <a:cs typeface="Times New Roman" panose="02020603050405020304" pitchFamily="18" charset="0"/>
              </a:rPr>
              <a:t>Στόχος είναι η Περιφέρεια να καταστεί τόπος βιώσιμος-αειφόρος και προσαρμοσμένος στις προκλήσεις και ευκαιρίες της σύγχρονης εποχής</a:t>
            </a:r>
            <a:endParaRPr lang="en-US" sz="1600" dirty="0">
              <a:latin typeface="Bahnschrift" panose="020B0502040204020203" pitchFamily="34" charset="0"/>
              <a:cs typeface="Times New Roman" panose="02020603050405020304" pitchFamily="18" charset="0"/>
            </a:endParaRPr>
          </a:p>
          <a:p>
            <a:pPr algn="ctr"/>
            <a:endParaRPr lang="el-GR" dirty="0"/>
          </a:p>
        </p:txBody>
      </p:sp>
      <p:sp>
        <p:nvSpPr>
          <p:cNvPr id="6" name="TextBox 5">
            <a:extLst>
              <a:ext uri="{FF2B5EF4-FFF2-40B4-BE49-F238E27FC236}">
                <a16:creationId xmlns:a16="http://schemas.microsoft.com/office/drawing/2014/main" id="{F6DD15CC-CEB8-A1D2-832B-92CFF79D9184}"/>
              </a:ext>
            </a:extLst>
          </p:cNvPr>
          <p:cNvSpPr txBox="1"/>
          <p:nvPr/>
        </p:nvSpPr>
        <p:spPr>
          <a:xfrm>
            <a:off x="1463963" y="1517126"/>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1</a:t>
            </a:r>
          </a:p>
        </p:txBody>
      </p:sp>
      <p:sp>
        <p:nvSpPr>
          <p:cNvPr id="7" name="TextBox 6">
            <a:extLst>
              <a:ext uri="{FF2B5EF4-FFF2-40B4-BE49-F238E27FC236}">
                <a16:creationId xmlns:a16="http://schemas.microsoft.com/office/drawing/2014/main" id="{5A219B13-1C47-ED43-0618-D576FFAE6E0C}"/>
              </a:ext>
            </a:extLst>
          </p:cNvPr>
          <p:cNvSpPr txBox="1"/>
          <p:nvPr/>
        </p:nvSpPr>
        <p:spPr>
          <a:xfrm>
            <a:off x="4651748" y="1502265"/>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2</a:t>
            </a:r>
          </a:p>
        </p:txBody>
      </p:sp>
      <p:sp>
        <p:nvSpPr>
          <p:cNvPr id="14" name="TextBox 13">
            <a:extLst>
              <a:ext uri="{FF2B5EF4-FFF2-40B4-BE49-F238E27FC236}">
                <a16:creationId xmlns:a16="http://schemas.microsoft.com/office/drawing/2014/main" id="{48F61E58-3B67-FDF8-7E3C-EE1C9FEA1F15}"/>
              </a:ext>
            </a:extLst>
          </p:cNvPr>
          <p:cNvSpPr txBox="1"/>
          <p:nvPr/>
        </p:nvSpPr>
        <p:spPr>
          <a:xfrm>
            <a:off x="7764544" y="1532705"/>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3</a:t>
            </a:r>
          </a:p>
        </p:txBody>
      </p:sp>
    </p:spTree>
    <p:extLst>
      <p:ext uri="{BB962C8B-B14F-4D97-AF65-F5344CB8AC3E}">
        <p14:creationId xmlns:p14="http://schemas.microsoft.com/office/powerpoint/2010/main" val="4012101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κειμένου 2">
            <a:extLst>
              <a:ext uri="{FF2B5EF4-FFF2-40B4-BE49-F238E27FC236}">
                <a16:creationId xmlns:a16="http://schemas.microsoft.com/office/drawing/2014/main" id="{38C6ADBF-2FDB-AB16-56A7-84510844291D}"/>
              </a:ext>
            </a:extLst>
          </p:cNvPr>
          <p:cNvSpPr txBox="1">
            <a:spLocks/>
          </p:cNvSpPr>
          <p:nvPr/>
        </p:nvSpPr>
        <p:spPr>
          <a:xfrm>
            <a:off x="3087796" y="519042"/>
            <a:ext cx="8769978" cy="1507565"/>
          </a:xfrm>
          <a:prstGeom prst="rect">
            <a:avLst/>
          </a:prstGeom>
        </p:spPr>
        <p:txBody>
          <a:bodyPr>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8000" dirty="0">
                <a:latin typeface="Bahnschrift Condensed" panose="020B0502040204020203" pitchFamily="34" charset="0"/>
                <a:cs typeface="Times New Roman" panose="02020603050405020304" pitchFamily="18" charset="0"/>
              </a:rPr>
              <a:t>ΠΡΟΤΕΡΑΙΟΤΗΤΑ 2</a:t>
            </a:r>
          </a:p>
          <a:p>
            <a:pPr marL="0" indent="0" algn="r">
              <a:lnSpc>
                <a:spcPct val="120000"/>
              </a:lnSpc>
              <a:buNone/>
            </a:pPr>
            <a:r>
              <a:rPr kumimoji="0" lang="el-GR" sz="4500" u="none" strike="noStrike" kern="1200" cap="none" spc="0" normalizeH="0" baseline="0" noProof="0" dirty="0">
                <a:ln>
                  <a:noFill/>
                </a:ln>
                <a:effectLst/>
                <a:uLnTx/>
                <a:uFillTx/>
                <a:latin typeface="Bahnschrift Condensed" panose="020B0502040204020203" pitchFamily="34" charset="0"/>
                <a:cs typeface="Times New Roman" panose="02020603050405020304" pitchFamily="18" charset="0"/>
              </a:rPr>
              <a:t>Προστασία του φυσικού περιβάλλοντος, αντιμετώπιση και προσαρμογή στην κλιματική αλλαγή, ενίσχυση της ενεργειακής αυτάρκειας και της κυκλικής οικονομίας στην Περιφέρεια Δυτικής Ελλάδας</a:t>
            </a:r>
            <a:br>
              <a:rPr lang="el-GR" sz="1800" b="1" i="1" dirty="0">
                <a:latin typeface="Bahnschrift" panose="020B0502040204020203" pitchFamily="34" charset="0"/>
              </a:rPr>
            </a:br>
            <a:endParaRPr lang="en-US" sz="2400" dirty="0">
              <a:latin typeface="Bahnschrift" panose="020B0502040204020203" pitchFamily="34" charset="0"/>
            </a:endParaRPr>
          </a:p>
        </p:txBody>
      </p:sp>
      <p:sp>
        <p:nvSpPr>
          <p:cNvPr id="6" name="Επτάγωνο 5">
            <a:extLst>
              <a:ext uri="{FF2B5EF4-FFF2-40B4-BE49-F238E27FC236}">
                <a16:creationId xmlns:a16="http://schemas.microsoft.com/office/drawing/2014/main" id="{AFD243D3-D7BF-BD7F-9839-DE5CA9D2EDE7}"/>
              </a:ext>
            </a:extLst>
          </p:cNvPr>
          <p:cNvSpPr/>
          <p:nvPr/>
        </p:nvSpPr>
        <p:spPr>
          <a:xfrm>
            <a:off x="1456728" y="2099381"/>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4812206" y="2132553"/>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7743691" y="2139466"/>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1747673" y="2462014"/>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7886854" y="2394928"/>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2" name="TextBox 11">
            <a:extLst>
              <a:ext uri="{FF2B5EF4-FFF2-40B4-BE49-F238E27FC236}">
                <a16:creationId xmlns:a16="http://schemas.microsoft.com/office/drawing/2014/main" id="{BEF0C0F3-4177-176D-A32D-AA8BD36CE6AD}"/>
              </a:ext>
            </a:extLst>
          </p:cNvPr>
          <p:cNvSpPr txBox="1"/>
          <p:nvPr/>
        </p:nvSpPr>
        <p:spPr>
          <a:xfrm>
            <a:off x="620716" y="3817382"/>
            <a:ext cx="3557145" cy="738664"/>
          </a:xfrm>
          <a:prstGeom prst="rect">
            <a:avLst/>
          </a:prstGeom>
          <a:noFill/>
        </p:spPr>
        <p:txBody>
          <a:bodyPr wrap="square" rtlCol="0">
            <a:spAutoFit/>
          </a:bodyPr>
          <a:lstStyle/>
          <a:p>
            <a:r>
              <a:rPr lang="el-GR" sz="1400" b="1" dirty="0">
                <a:solidFill>
                  <a:srgbClr val="E1A327"/>
                </a:solidFill>
                <a:effectLst/>
                <a:latin typeface="Bahnschrift" panose="020B0502040204020203" pitchFamily="34" charset="0"/>
                <a:ea typeface="Calibri" panose="020F0502020204030204" pitchFamily="34" charset="0"/>
              </a:rPr>
              <a:t>2</a:t>
            </a:r>
            <a:r>
              <a:rPr lang="en-US" sz="1400" b="1" dirty="0">
                <a:solidFill>
                  <a:srgbClr val="E1A327"/>
                </a:solidFill>
                <a:effectLst/>
                <a:latin typeface="Bahnschrift" panose="020B0502040204020203" pitchFamily="34" charset="0"/>
                <a:ea typeface="Calibri" panose="020F0502020204030204" pitchFamily="34" charset="0"/>
              </a:rPr>
              <a:t>.</a:t>
            </a:r>
            <a:r>
              <a:rPr lang="en-US" sz="1400" b="1" dirty="0" err="1">
                <a:solidFill>
                  <a:srgbClr val="E1A327"/>
                </a:solidFill>
                <a:effectLst/>
                <a:latin typeface="Bahnschrift" panose="020B0502040204020203" pitchFamily="34" charset="0"/>
                <a:ea typeface="Calibri" panose="020F0502020204030204" pitchFamily="34" charset="0"/>
              </a:rPr>
              <a:t>i</a:t>
            </a:r>
            <a:r>
              <a:rPr lang="en-US" sz="1400" b="1" dirty="0">
                <a:solidFill>
                  <a:srgbClr val="E1A327"/>
                </a:solidFill>
                <a:effectLst/>
                <a:latin typeface="Bahnschrift" panose="020B0502040204020203" pitchFamily="34"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Προώθηση μέτρων ενεργειακής απόδοσης και μείωση των εκπομπών αερίων του θερμοκηπίου</a:t>
            </a:r>
            <a:endParaRPr lang="el-GR" sz="1000" dirty="0">
              <a:latin typeface="Bahnschrift" panose="020B0502040204020203" pitchFamily="34" charset="0"/>
            </a:endParaRPr>
          </a:p>
        </p:txBody>
      </p:sp>
      <p:sp>
        <p:nvSpPr>
          <p:cNvPr id="13" name="TextBox 12">
            <a:extLst>
              <a:ext uri="{FF2B5EF4-FFF2-40B4-BE49-F238E27FC236}">
                <a16:creationId xmlns:a16="http://schemas.microsoft.com/office/drawing/2014/main" id="{125DA5C5-18F7-8F4B-3ACA-F8362F9220E4}"/>
              </a:ext>
            </a:extLst>
          </p:cNvPr>
          <p:cNvSpPr txBox="1"/>
          <p:nvPr/>
        </p:nvSpPr>
        <p:spPr>
          <a:xfrm>
            <a:off x="532981" y="5200454"/>
            <a:ext cx="3976659" cy="738664"/>
          </a:xfrm>
          <a:prstGeom prst="rect">
            <a:avLst/>
          </a:prstGeom>
          <a:noFill/>
        </p:spPr>
        <p:txBody>
          <a:bodyPr wrap="square" rtlCol="0">
            <a:spAutoFit/>
          </a:bodyPr>
          <a:lstStyle/>
          <a:p>
            <a:r>
              <a:rPr lang="en-US" sz="1400" dirty="0">
                <a:solidFill>
                  <a:srgbClr val="E1A327"/>
                </a:solidFill>
                <a:latin typeface="Bahnschrift" panose="020B0502040204020203" pitchFamily="34" charset="0"/>
              </a:rPr>
              <a:t>2</a:t>
            </a:r>
            <a:r>
              <a:rPr lang="el-GR" sz="1400" dirty="0">
                <a:solidFill>
                  <a:srgbClr val="E1A327"/>
                </a:solidFill>
                <a:latin typeface="Bahnschrift" panose="020B0502040204020203" pitchFamily="34" charset="0"/>
              </a:rPr>
              <a:t>.</a:t>
            </a:r>
            <a:r>
              <a:rPr lang="en-US" sz="1400" dirty="0">
                <a:solidFill>
                  <a:srgbClr val="E1A327"/>
                </a:solidFill>
                <a:latin typeface="Bahnschrift" panose="020B0502040204020203" pitchFamily="34" charset="0"/>
              </a:rPr>
              <a:t>ii </a:t>
            </a:r>
            <a:r>
              <a:rPr lang="el-GR" sz="1400" dirty="0">
                <a:effectLst/>
                <a:latin typeface="Bahnschrift" panose="020B0502040204020203" pitchFamily="34" charset="0"/>
                <a:ea typeface="Calibri" panose="020F0502020204030204" pitchFamily="34" charset="0"/>
              </a:rPr>
              <a:t>Προώθηση των ανανεώσιμων πηγών ενέργειας σύμφωνα με την οδηγία για τις ανανεώσιμες πηγές ενέργειας</a:t>
            </a:r>
            <a:endParaRPr lang="el-GR" sz="1400" dirty="0">
              <a:latin typeface="Bahnschrift" panose="020B0502040204020203" pitchFamily="34" charset="0"/>
            </a:endParaRPr>
          </a:p>
        </p:txBody>
      </p:sp>
      <p:sp>
        <p:nvSpPr>
          <p:cNvPr id="15" name="TextBox 14">
            <a:extLst>
              <a:ext uri="{FF2B5EF4-FFF2-40B4-BE49-F238E27FC236}">
                <a16:creationId xmlns:a16="http://schemas.microsoft.com/office/drawing/2014/main" id="{F55D7403-9023-D272-80D6-27D23E4577D4}"/>
              </a:ext>
            </a:extLst>
          </p:cNvPr>
          <p:cNvSpPr txBox="1"/>
          <p:nvPr/>
        </p:nvSpPr>
        <p:spPr>
          <a:xfrm>
            <a:off x="4438304" y="3862588"/>
            <a:ext cx="2118057" cy="677108"/>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26%</a:t>
            </a:r>
            <a:r>
              <a:rPr lang="el-GR" b="0" i="0" u="none" strike="noStrike" dirty="0">
                <a:solidFill>
                  <a:srgbClr val="E1A327"/>
                </a:solidFill>
                <a:latin typeface="Bahnschrift" panose="020B0502040204020203" pitchFamily="34" charset="0"/>
                <a:cs typeface="Times New Roman" panose="02020603050405020304" pitchFamily="18" charset="0"/>
              </a:rPr>
              <a:t> </a:t>
            </a:r>
            <a:endParaRPr lang="en-US" b="0" i="0" u="none" strike="noStrike" dirty="0">
              <a:solidFill>
                <a:srgbClr val="E1A327"/>
              </a:solidFill>
              <a:latin typeface="Bahnschrift" panose="020B0502040204020203" pitchFamily="34" charset="0"/>
              <a:cs typeface="Times New Roman" panose="02020603050405020304" pitchFamily="18" charset="0"/>
            </a:endParaRPr>
          </a:p>
          <a:p>
            <a:endParaRPr lang="el-GR" sz="2000" dirty="0">
              <a:latin typeface="Bahnschrift" panose="020B0502040204020203" pitchFamily="34" charset="0"/>
            </a:endParaRPr>
          </a:p>
        </p:txBody>
      </p:sp>
      <p:sp>
        <p:nvSpPr>
          <p:cNvPr id="19" name="TextBox 18">
            <a:extLst>
              <a:ext uri="{FF2B5EF4-FFF2-40B4-BE49-F238E27FC236}">
                <a16:creationId xmlns:a16="http://schemas.microsoft.com/office/drawing/2014/main" id="{A57F62D5-96B1-077B-122A-B9F3F3101B69}"/>
              </a:ext>
            </a:extLst>
          </p:cNvPr>
          <p:cNvSpPr txBox="1"/>
          <p:nvPr/>
        </p:nvSpPr>
        <p:spPr>
          <a:xfrm>
            <a:off x="7642090" y="3817382"/>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32</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500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19855" y="5310049"/>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126</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868</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612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24" name="TextBox 23">
            <a:extLst>
              <a:ext uri="{FF2B5EF4-FFF2-40B4-BE49-F238E27FC236}">
                <a16:creationId xmlns:a16="http://schemas.microsoft.com/office/drawing/2014/main" id="{0EE498E4-B5B0-8EB4-983A-335A87347052}"/>
              </a:ext>
            </a:extLst>
          </p:cNvPr>
          <p:cNvSpPr txBox="1"/>
          <p:nvPr/>
        </p:nvSpPr>
        <p:spPr>
          <a:xfrm>
            <a:off x="4438304" y="5251758"/>
            <a:ext cx="2260727" cy="800219"/>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16%</a:t>
            </a:r>
            <a:endParaRPr lang="en-US" b="0" i="0" u="none" strike="noStrike" dirty="0">
              <a:solidFill>
                <a:srgbClr val="E1A327"/>
              </a:solidFill>
              <a:latin typeface="Bahnschrift" panose="020B0502040204020203" pitchFamily="34" charset="0"/>
              <a:cs typeface="Times New Roman" panose="02020603050405020304" pitchFamily="18" charset="0"/>
            </a:endParaRPr>
          </a:p>
          <a:p>
            <a:endParaRPr lang="el-GR" sz="2800" dirty="0">
              <a:latin typeface="Bahnschrift" panose="020B0502040204020203" pitchFamily="34" charset="0"/>
            </a:endParaRPr>
          </a:p>
        </p:txBody>
      </p:sp>
      <p:sp>
        <p:nvSpPr>
          <p:cNvPr id="26" name="TextBox 25">
            <a:extLst>
              <a:ext uri="{FF2B5EF4-FFF2-40B4-BE49-F238E27FC236}">
                <a16:creationId xmlns:a16="http://schemas.microsoft.com/office/drawing/2014/main" id="{A636BB54-834F-BBB8-19EB-FB470B17D5DC}"/>
              </a:ext>
            </a:extLst>
          </p:cNvPr>
          <p:cNvSpPr txBox="1"/>
          <p:nvPr/>
        </p:nvSpPr>
        <p:spPr>
          <a:xfrm>
            <a:off x="7632855" y="5241734"/>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20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3" name="TextBox 2">
            <a:extLst>
              <a:ext uri="{FF2B5EF4-FFF2-40B4-BE49-F238E27FC236}">
                <a16:creationId xmlns:a16="http://schemas.microsoft.com/office/drawing/2014/main" id="{1339ACF8-2359-86A4-4FFC-919CD9F98F28}"/>
              </a:ext>
            </a:extLst>
          </p:cNvPr>
          <p:cNvSpPr txBox="1"/>
          <p:nvPr/>
        </p:nvSpPr>
        <p:spPr>
          <a:xfrm>
            <a:off x="4895211" y="2358160"/>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4" name="Ορθογώνιο 3">
            <a:extLst>
              <a:ext uri="{FF2B5EF4-FFF2-40B4-BE49-F238E27FC236}">
                <a16:creationId xmlns:a16="http://schemas.microsoft.com/office/drawing/2014/main" id="{DA375100-D14B-5D2C-80CA-4A7F73CF0281}"/>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683461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Επτάγωνο 5">
            <a:extLst>
              <a:ext uri="{FF2B5EF4-FFF2-40B4-BE49-F238E27FC236}">
                <a16:creationId xmlns:a16="http://schemas.microsoft.com/office/drawing/2014/main" id="{AFD243D3-D7BF-BD7F-9839-DE5CA9D2EDE7}"/>
              </a:ext>
            </a:extLst>
          </p:cNvPr>
          <p:cNvSpPr/>
          <p:nvPr/>
        </p:nvSpPr>
        <p:spPr>
          <a:xfrm>
            <a:off x="1473977" y="1910881"/>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4809838" y="1899399"/>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7715982" y="1910881"/>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1764922" y="2273514"/>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7859145" y="2166343"/>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4" name="TextBox 13">
            <a:extLst>
              <a:ext uri="{FF2B5EF4-FFF2-40B4-BE49-F238E27FC236}">
                <a16:creationId xmlns:a16="http://schemas.microsoft.com/office/drawing/2014/main" id="{81773CE0-5D7B-FAB5-7789-6049BF28AB80}"/>
              </a:ext>
            </a:extLst>
          </p:cNvPr>
          <p:cNvSpPr txBox="1"/>
          <p:nvPr/>
        </p:nvSpPr>
        <p:spPr>
          <a:xfrm>
            <a:off x="301724" y="5422505"/>
            <a:ext cx="4508114" cy="1107996"/>
          </a:xfrm>
          <a:prstGeom prst="rect">
            <a:avLst/>
          </a:prstGeom>
          <a:noFill/>
        </p:spPr>
        <p:txBody>
          <a:bodyPr wrap="square" rtlCol="0">
            <a:spAutoFit/>
          </a:bodyPr>
          <a:lstStyle/>
          <a:p>
            <a:r>
              <a:rPr lang="en-US" sz="1400" b="1" dirty="0">
                <a:solidFill>
                  <a:srgbClr val="E1A327"/>
                </a:solidFill>
                <a:effectLst/>
                <a:latin typeface="Bahnschrift" panose="020B0502040204020203" pitchFamily="34" charset="0"/>
                <a:ea typeface="Calibri" panose="020F0502020204030204" pitchFamily="34" charset="0"/>
              </a:rPr>
              <a:t>2. vii</a:t>
            </a:r>
            <a:r>
              <a:rPr lang="el-GR" sz="2400" b="1" dirty="0">
                <a:solidFill>
                  <a:srgbClr val="E1A327"/>
                </a:solidFill>
                <a:effectLst/>
                <a:latin typeface="Times New Roman" panose="02020603050405020304" pitchFamily="18"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Ενίσχυση της προστασίας και της διατήρησης της φύσης, της βιοποικιλότητας και των πράσινων υποδομών, μεταξύ άλλων σε αστικές περιοχές, και μείωση όλων των μορφών ρύπανσης</a:t>
            </a:r>
            <a:endParaRPr lang="el-GR" sz="1400" dirty="0">
              <a:latin typeface="Bahnschrift" panose="020B0502040204020203" pitchFamily="34" charset="0"/>
            </a:endParaRPr>
          </a:p>
        </p:txBody>
      </p:sp>
      <p:sp>
        <p:nvSpPr>
          <p:cNvPr id="16" name="TextBox 15">
            <a:extLst>
              <a:ext uri="{FF2B5EF4-FFF2-40B4-BE49-F238E27FC236}">
                <a16:creationId xmlns:a16="http://schemas.microsoft.com/office/drawing/2014/main" id="{C7E86BE6-21DC-9D2F-31B2-64DF130201E9}"/>
              </a:ext>
            </a:extLst>
          </p:cNvPr>
          <p:cNvSpPr txBox="1"/>
          <p:nvPr/>
        </p:nvSpPr>
        <p:spPr>
          <a:xfrm>
            <a:off x="4281420" y="4748115"/>
            <a:ext cx="2630969" cy="800219"/>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27%</a:t>
            </a:r>
            <a:endParaRPr lang="en-US" b="0" i="0" u="none" strike="noStrike" dirty="0">
              <a:solidFill>
                <a:srgbClr val="E1A327"/>
              </a:solidFill>
              <a:effectLst/>
              <a:latin typeface="Bahnschrift" panose="020B0502040204020203" pitchFamily="34" charset="0"/>
              <a:cs typeface="Times New Roman" panose="02020603050405020304" pitchFamily="18" charset="0"/>
            </a:endParaRPr>
          </a:p>
          <a:p>
            <a:endParaRPr lang="el-GR" sz="2800" dirty="0">
              <a:latin typeface="Bahnschrift" panose="020B0502040204020203" pitchFamily="34" charset="0"/>
            </a:endParaRPr>
          </a:p>
        </p:txBody>
      </p:sp>
      <p:sp>
        <p:nvSpPr>
          <p:cNvPr id="18" name="TextBox 17">
            <a:extLst>
              <a:ext uri="{FF2B5EF4-FFF2-40B4-BE49-F238E27FC236}">
                <a16:creationId xmlns:a16="http://schemas.microsoft.com/office/drawing/2014/main" id="{1510B2FA-6F74-601A-B4E8-8F48186AAB59}"/>
              </a:ext>
            </a:extLst>
          </p:cNvPr>
          <p:cNvSpPr txBox="1"/>
          <p:nvPr/>
        </p:nvSpPr>
        <p:spPr>
          <a:xfrm>
            <a:off x="3916211" y="5788284"/>
            <a:ext cx="3286097" cy="800219"/>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16%</a:t>
            </a:r>
            <a:endParaRPr lang="en-US" b="0" i="0" u="none" strike="noStrike" dirty="0">
              <a:solidFill>
                <a:srgbClr val="E1A327"/>
              </a:solidFill>
              <a:effectLst/>
              <a:latin typeface="Bahnschrift" panose="020B0502040204020203" pitchFamily="34" charset="0"/>
              <a:cs typeface="Times New Roman" panose="02020603050405020304" pitchFamily="18" charset="0"/>
            </a:endParaRPr>
          </a:p>
          <a:p>
            <a:endParaRPr lang="el-GR" sz="28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19855" y="5309816"/>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126</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868</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612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3" name="TextBox 2">
            <a:extLst>
              <a:ext uri="{FF2B5EF4-FFF2-40B4-BE49-F238E27FC236}">
                <a16:creationId xmlns:a16="http://schemas.microsoft.com/office/drawing/2014/main" id="{CC94512C-777B-93E7-2019-E406BA6DF119}"/>
              </a:ext>
            </a:extLst>
          </p:cNvPr>
          <p:cNvSpPr txBox="1"/>
          <p:nvPr/>
        </p:nvSpPr>
        <p:spPr>
          <a:xfrm>
            <a:off x="338556" y="3563319"/>
            <a:ext cx="4677794" cy="954107"/>
          </a:xfrm>
          <a:prstGeom prst="rect">
            <a:avLst/>
          </a:prstGeom>
          <a:noFill/>
        </p:spPr>
        <p:txBody>
          <a:bodyPr wrap="square" rtlCol="0">
            <a:spAutoFit/>
          </a:bodyPr>
          <a:lstStyle/>
          <a:p>
            <a:r>
              <a:rPr lang="el-GR" sz="1400" b="1" dirty="0">
                <a:solidFill>
                  <a:srgbClr val="E1A327"/>
                </a:solidFill>
                <a:effectLst/>
                <a:latin typeface="Bahnschrift" panose="020B0502040204020203" pitchFamily="34" charset="0"/>
                <a:ea typeface="Calibri" panose="020F0502020204030204" pitchFamily="34" charset="0"/>
              </a:rPr>
              <a:t>2</a:t>
            </a:r>
            <a:r>
              <a:rPr lang="en-US" sz="1400" b="1" dirty="0">
                <a:solidFill>
                  <a:srgbClr val="E1A327"/>
                </a:solidFill>
                <a:effectLst/>
                <a:latin typeface="Bahnschrift" panose="020B0502040204020203" pitchFamily="34" charset="0"/>
                <a:ea typeface="Calibri" panose="020F0502020204030204" pitchFamily="34" charset="0"/>
              </a:rPr>
              <a:t>.iv</a:t>
            </a:r>
            <a:r>
              <a:rPr lang="el-GR" sz="1400" b="1" dirty="0">
                <a:solidFill>
                  <a:srgbClr val="E1A327"/>
                </a:solidFill>
                <a:effectLst/>
                <a:latin typeface="Bahnschrift" panose="020B0502040204020203" pitchFamily="34"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Προώθηση της προσαρμογής στην κλιματική αλλαγή και της πρόληψης του κινδύνου καταστροφών, της ανθεκτικότητας, λαμβάνοντας υπόψη προσεγγίσεις που βασίζονται στο οικοσύστημα</a:t>
            </a:r>
            <a:endParaRPr lang="el-GR" sz="1400" dirty="0">
              <a:latin typeface="Bahnschrift" panose="020B0502040204020203" pitchFamily="34" charset="0"/>
            </a:endParaRPr>
          </a:p>
        </p:txBody>
      </p:sp>
      <p:sp>
        <p:nvSpPr>
          <p:cNvPr id="4" name="TextBox 3">
            <a:extLst>
              <a:ext uri="{FF2B5EF4-FFF2-40B4-BE49-F238E27FC236}">
                <a16:creationId xmlns:a16="http://schemas.microsoft.com/office/drawing/2014/main" id="{D27B9B38-8790-E81C-9DEE-1B1A1A27E067}"/>
              </a:ext>
            </a:extLst>
          </p:cNvPr>
          <p:cNvSpPr txBox="1"/>
          <p:nvPr/>
        </p:nvSpPr>
        <p:spPr>
          <a:xfrm>
            <a:off x="338556" y="4708499"/>
            <a:ext cx="3942864" cy="523220"/>
          </a:xfrm>
          <a:prstGeom prst="rect">
            <a:avLst/>
          </a:prstGeom>
          <a:noFill/>
        </p:spPr>
        <p:txBody>
          <a:bodyPr wrap="square" rtlCol="0">
            <a:spAutoFit/>
          </a:bodyPr>
          <a:lstStyle/>
          <a:p>
            <a:r>
              <a:rPr lang="en-US" sz="1400" b="1" dirty="0">
                <a:solidFill>
                  <a:srgbClr val="E1A327"/>
                </a:solidFill>
                <a:effectLst/>
                <a:latin typeface="Bahnschrift" panose="020B0502040204020203" pitchFamily="34" charset="0"/>
                <a:ea typeface="Calibri" panose="020F0502020204030204" pitchFamily="34" charset="0"/>
              </a:rPr>
              <a:t>2.v</a:t>
            </a:r>
            <a:r>
              <a:rPr lang="el-GR" sz="1400" b="1" dirty="0">
                <a:solidFill>
                  <a:srgbClr val="E1A327"/>
                </a:solidFill>
                <a:effectLst/>
                <a:latin typeface="Bahnschrift" panose="020B0502040204020203" pitchFamily="34" charset="0"/>
                <a:ea typeface="Calibri" panose="020F0502020204030204" pitchFamily="34" charset="0"/>
              </a:rPr>
              <a:t> </a:t>
            </a:r>
            <a:r>
              <a:rPr lang="en-US" sz="1400" b="1" dirty="0">
                <a:solidFill>
                  <a:srgbClr val="E1A327"/>
                </a:solidFill>
                <a:effectLst/>
                <a:latin typeface="Bahnschrift" panose="020B0502040204020203" pitchFamily="34"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Προαγωγή της πρόσβασης στην ύδρευση και της βιώσιμης διαχείρισης του νερού</a:t>
            </a:r>
            <a:endParaRPr lang="el-GR" sz="1400" dirty="0">
              <a:latin typeface="Bahnschrift" panose="020B0502040204020203" pitchFamily="34" charset="0"/>
            </a:endParaRPr>
          </a:p>
        </p:txBody>
      </p:sp>
      <p:sp>
        <p:nvSpPr>
          <p:cNvPr id="25" name="TextBox 24">
            <a:extLst>
              <a:ext uri="{FF2B5EF4-FFF2-40B4-BE49-F238E27FC236}">
                <a16:creationId xmlns:a16="http://schemas.microsoft.com/office/drawing/2014/main" id="{C9EA5E24-EFFF-A093-BC2E-DA4CA68657B2}"/>
              </a:ext>
            </a:extLst>
          </p:cNvPr>
          <p:cNvSpPr txBox="1"/>
          <p:nvPr/>
        </p:nvSpPr>
        <p:spPr>
          <a:xfrm>
            <a:off x="4434222" y="3724165"/>
            <a:ext cx="2260727" cy="800219"/>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15%</a:t>
            </a:r>
            <a:endParaRPr lang="en-US" b="0" i="0" u="none" strike="noStrike" dirty="0">
              <a:solidFill>
                <a:srgbClr val="E1A327"/>
              </a:solidFill>
              <a:effectLst/>
              <a:latin typeface="Bahnschrift" panose="020B0502040204020203" pitchFamily="34" charset="0"/>
              <a:cs typeface="Times New Roman" panose="02020603050405020304" pitchFamily="18" charset="0"/>
            </a:endParaRPr>
          </a:p>
          <a:p>
            <a:endParaRPr lang="el-GR" sz="2800" dirty="0">
              <a:latin typeface="Bahnschrift" panose="020B0502040204020203" pitchFamily="34" charset="0"/>
            </a:endParaRPr>
          </a:p>
        </p:txBody>
      </p:sp>
      <p:sp>
        <p:nvSpPr>
          <p:cNvPr id="27" name="TextBox 26">
            <a:extLst>
              <a:ext uri="{FF2B5EF4-FFF2-40B4-BE49-F238E27FC236}">
                <a16:creationId xmlns:a16="http://schemas.microsoft.com/office/drawing/2014/main" id="{2B6F0C2A-99EE-D4D1-7C6C-9F1A3325B529}"/>
              </a:ext>
            </a:extLst>
          </p:cNvPr>
          <p:cNvSpPr txBox="1"/>
          <p:nvPr/>
        </p:nvSpPr>
        <p:spPr>
          <a:xfrm>
            <a:off x="7591635" y="3737444"/>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19</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8" name="TextBox 27">
            <a:extLst>
              <a:ext uri="{FF2B5EF4-FFF2-40B4-BE49-F238E27FC236}">
                <a16:creationId xmlns:a16="http://schemas.microsoft.com/office/drawing/2014/main" id="{002154A6-8D2A-5576-3F6E-3E12A8F2AEEC}"/>
              </a:ext>
            </a:extLst>
          </p:cNvPr>
          <p:cNvSpPr txBox="1"/>
          <p:nvPr/>
        </p:nvSpPr>
        <p:spPr>
          <a:xfrm>
            <a:off x="7615420" y="4726432"/>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34</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500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9" name="TextBox 28">
            <a:extLst>
              <a:ext uri="{FF2B5EF4-FFF2-40B4-BE49-F238E27FC236}">
                <a16:creationId xmlns:a16="http://schemas.microsoft.com/office/drawing/2014/main" id="{3084D868-81B4-9E1A-E53A-C061A31B74BA}"/>
              </a:ext>
            </a:extLst>
          </p:cNvPr>
          <p:cNvSpPr txBox="1"/>
          <p:nvPr/>
        </p:nvSpPr>
        <p:spPr>
          <a:xfrm>
            <a:off x="7591635" y="5715420"/>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20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868</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612</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12" name="TextBox 11">
            <a:extLst>
              <a:ext uri="{FF2B5EF4-FFF2-40B4-BE49-F238E27FC236}">
                <a16:creationId xmlns:a16="http://schemas.microsoft.com/office/drawing/2014/main" id="{1709508C-2359-4C2E-735C-FAE7ABFF3E7B}"/>
              </a:ext>
            </a:extLst>
          </p:cNvPr>
          <p:cNvSpPr txBox="1"/>
          <p:nvPr/>
        </p:nvSpPr>
        <p:spPr>
          <a:xfrm>
            <a:off x="4892843" y="2166343"/>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13" name="Ορθογώνιο 12">
            <a:extLst>
              <a:ext uri="{FF2B5EF4-FFF2-40B4-BE49-F238E27FC236}">
                <a16:creationId xmlns:a16="http://schemas.microsoft.com/office/drawing/2014/main" id="{60D7C5AC-730B-FD6F-31F9-1EC5D153203F}"/>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Θέση κειμένου 2">
            <a:extLst>
              <a:ext uri="{FF2B5EF4-FFF2-40B4-BE49-F238E27FC236}">
                <a16:creationId xmlns:a16="http://schemas.microsoft.com/office/drawing/2014/main" id="{1C56283D-B1A4-41B2-C98B-7FC633D43970}"/>
              </a:ext>
            </a:extLst>
          </p:cNvPr>
          <p:cNvSpPr txBox="1">
            <a:spLocks/>
          </p:cNvSpPr>
          <p:nvPr/>
        </p:nvSpPr>
        <p:spPr>
          <a:xfrm>
            <a:off x="3087796" y="519042"/>
            <a:ext cx="8769978" cy="1507565"/>
          </a:xfrm>
          <a:prstGeom prst="rect">
            <a:avLst/>
          </a:prstGeom>
        </p:spPr>
        <p:txBody>
          <a:bodyPr>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8000" dirty="0">
                <a:latin typeface="Bahnschrift Condensed" panose="020B0502040204020203" pitchFamily="34" charset="0"/>
                <a:cs typeface="Times New Roman" panose="02020603050405020304" pitchFamily="18" charset="0"/>
              </a:rPr>
              <a:t>ΠΡΟΤΕΡΑΙΟΤΗΤΑ 2</a:t>
            </a:r>
          </a:p>
          <a:p>
            <a:pPr marL="0" indent="0" algn="r">
              <a:lnSpc>
                <a:spcPct val="120000"/>
              </a:lnSpc>
              <a:buNone/>
            </a:pPr>
            <a:r>
              <a:rPr kumimoji="0" lang="el-GR" sz="4500" u="none" strike="noStrike" kern="1200" cap="none" spc="0" normalizeH="0" baseline="0" noProof="0" dirty="0">
                <a:ln>
                  <a:noFill/>
                </a:ln>
                <a:effectLst/>
                <a:uLnTx/>
                <a:uFillTx/>
                <a:latin typeface="Bahnschrift Condensed" panose="020B0502040204020203" pitchFamily="34" charset="0"/>
                <a:cs typeface="Times New Roman" panose="02020603050405020304" pitchFamily="18" charset="0"/>
              </a:rPr>
              <a:t>Προστασία του φυσικού περιβάλλοντος, αντιμετώπιση και προσαρμογή στην κλιματική αλλαγή, ενίσχυση της ενεργειακής αυτάρκειας και της κυκλικής οικονομίας στην Περιφέρεια Δυτικής Ελλάδας</a:t>
            </a:r>
            <a:br>
              <a:rPr lang="el-GR" sz="1800" b="1" i="1" dirty="0">
                <a:latin typeface="Bahnschrift" panose="020B0502040204020203" pitchFamily="34" charset="0"/>
              </a:rPr>
            </a:br>
            <a:endParaRPr lang="en-US" sz="2400" dirty="0">
              <a:latin typeface="Bahnschrift" panose="020B0502040204020203" pitchFamily="34" charset="0"/>
            </a:endParaRPr>
          </a:p>
        </p:txBody>
      </p:sp>
    </p:spTree>
    <p:extLst>
      <p:ext uri="{BB962C8B-B14F-4D97-AF65-F5344CB8AC3E}">
        <p14:creationId xmlns:p14="http://schemas.microsoft.com/office/powerpoint/2010/main" val="955941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AE794B43-1FBF-A3E3-AFA0-2B56526EE752}"/>
              </a:ext>
            </a:extLst>
          </p:cNvPr>
          <p:cNvSpPr/>
          <p:nvPr/>
        </p:nvSpPr>
        <p:spPr>
          <a:xfrm>
            <a:off x="6096000" y="0"/>
            <a:ext cx="6096000" cy="6858000"/>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Title 1">
            <a:extLst>
              <a:ext uri="{FF2B5EF4-FFF2-40B4-BE49-F238E27FC236}">
                <a16:creationId xmlns:a16="http://schemas.microsoft.com/office/drawing/2014/main" id="{37FB625E-182F-AC66-2D53-36D4C59E3E3A}"/>
              </a:ext>
            </a:extLst>
          </p:cNvPr>
          <p:cNvSpPr txBox="1">
            <a:spLocks/>
          </p:cNvSpPr>
          <p:nvPr/>
        </p:nvSpPr>
        <p:spPr>
          <a:xfrm>
            <a:off x="6096000" y="1029330"/>
            <a:ext cx="5470989" cy="1752599"/>
          </a:xfrm>
          <a:prstGeom prst="rect">
            <a:avLst/>
          </a:prstGeom>
        </p:spPr>
        <p:txBody>
          <a:bodyPr>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gn="r">
              <a:buNone/>
            </a:pPr>
            <a:r>
              <a:rPr lang="el-GR" sz="96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ΠΡΟΤΕΡΑΙΟΤΗΤΑ </a:t>
            </a:r>
            <a:r>
              <a:rPr lang="en-US" sz="96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3</a:t>
            </a:r>
            <a:endParaRPr lang="el-GR" sz="96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endParaRPr>
          </a:p>
          <a:p>
            <a:pPr marL="0" indent="0" algn="r">
              <a:lnSpc>
                <a:spcPct val="120000"/>
              </a:lnSpc>
              <a:buNone/>
            </a:pPr>
            <a:r>
              <a:rPr kumimoji="0" lang="el-GR" sz="960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ahnschrift Condensed" panose="020B0502040204020203" pitchFamily="34" charset="0"/>
                <a:cs typeface="Times New Roman" panose="02020603050405020304" pitchFamily="18" charset="0"/>
              </a:rPr>
              <a:t>Ενίσχυση της κινητικότητας στην Περιφέρεια Δυτικής Ελλάδας</a:t>
            </a:r>
            <a:endParaRPr lang="en-US" sz="8400" b="1" dirty="0">
              <a:solidFill>
                <a:schemeClr val="bg1"/>
              </a:solidFill>
              <a:effectLst>
                <a:outerShdw blurRad="38100" dist="38100" dir="2700000" algn="tl">
                  <a:srgbClr val="000000">
                    <a:alpha val="43137"/>
                  </a:srgbClr>
                </a:outerShdw>
              </a:effectLst>
              <a:latin typeface="Bahnschrift Condensed" panose="020B0502040204020203" pitchFamily="34" charset="0"/>
            </a:endParaRPr>
          </a:p>
        </p:txBody>
      </p:sp>
      <p:pic>
        <p:nvPicPr>
          <p:cNvPr id="6" name="Εικόνα 5" descr="Εικόνα που περιέχει νυχτερινός ουρανός&#10;&#10;Περιγραφή που δημιουργήθηκε αυτόματα">
            <a:extLst>
              <a:ext uri="{FF2B5EF4-FFF2-40B4-BE49-F238E27FC236}">
                <a16:creationId xmlns:a16="http://schemas.microsoft.com/office/drawing/2014/main" id="{8BB89C39-1AB3-C0E8-23F2-0C2D8D656C97}"/>
              </a:ext>
            </a:extLst>
          </p:cNvPr>
          <p:cNvPicPr>
            <a:picLocks noChangeAspect="1"/>
          </p:cNvPicPr>
          <p:nvPr/>
        </p:nvPicPr>
        <p:blipFill>
          <a:blip r:embed="rId2">
            <a:duotone>
              <a:schemeClr val="accent3">
                <a:shade val="45000"/>
                <a:satMod val="135000"/>
              </a:schemeClr>
              <a:prstClr val="white"/>
            </a:duotone>
            <a:extLst>
              <a:ext uri="{BEBA8EAE-BF5A-486C-A8C5-ECC9F3942E4B}">
                <a14:imgProps xmlns:a14="http://schemas.microsoft.com/office/drawing/2010/main">
                  <a14:imgLayer r:embed="rId3">
                    <a14:imgEffect>
                      <a14:saturation sat="300000"/>
                    </a14:imgEffect>
                  </a14:imgLayer>
                </a14:imgProps>
              </a:ext>
              <a:ext uri="{28A0092B-C50C-407E-A947-70E740481C1C}">
                <a14:useLocalDpi xmlns:a14="http://schemas.microsoft.com/office/drawing/2010/main" val="0"/>
              </a:ext>
            </a:extLst>
          </a:blip>
          <a:stretch>
            <a:fillRect/>
          </a:stretch>
        </p:blipFill>
        <p:spPr>
          <a:xfrm rot="157366">
            <a:off x="5164056" y="524903"/>
            <a:ext cx="6256009" cy="4199596"/>
          </a:xfrm>
          <a:prstGeom prst="rect">
            <a:avLst/>
          </a:prstGeom>
          <a:scene3d>
            <a:camera prst="orthographicFront">
              <a:rot lat="0" lon="10200000" rev="0"/>
            </a:camera>
            <a:lightRig rig="threePt" dir="t"/>
          </a:scene3d>
        </p:spPr>
      </p:pic>
      <p:sp>
        <p:nvSpPr>
          <p:cNvPr id="7" name="Ορθογώνιο 6">
            <a:extLst>
              <a:ext uri="{FF2B5EF4-FFF2-40B4-BE49-F238E27FC236}">
                <a16:creationId xmlns:a16="http://schemas.microsoft.com/office/drawing/2014/main" id="{A4082E51-2ACE-8304-A540-BD2F86A9378A}"/>
              </a:ext>
            </a:extLst>
          </p:cNvPr>
          <p:cNvSpPr/>
          <p:nvPr/>
        </p:nvSpPr>
        <p:spPr>
          <a:xfrm>
            <a:off x="5180205" y="6354618"/>
            <a:ext cx="3241964" cy="503382"/>
          </a:xfrm>
          <a:prstGeom prst="rect">
            <a:avLst/>
          </a:prstGeom>
          <a:solidFill>
            <a:srgbClr val="E1A327"/>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TextBox 7">
            <a:extLst>
              <a:ext uri="{FF2B5EF4-FFF2-40B4-BE49-F238E27FC236}">
                <a16:creationId xmlns:a16="http://schemas.microsoft.com/office/drawing/2014/main" id="{13D78BCA-560E-605A-C65E-7B7ABA6E9E69}"/>
              </a:ext>
            </a:extLst>
          </p:cNvPr>
          <p:cNvSpPr txBox="1"/>
          <p:nvPr/>
        </p:nvSpPr>
        <p:spPr>
          <a:xfrm>
            <a:off x="9460474" y="3951442"/>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56</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041</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029</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9" name="Title 1">
            <a:extLst>
              <a:ext uri="{FF2B5EF4-FFF2-40B4-BE49-F238E27FC236}">
                <a16:creationId xmlns:a16="http://schemas.microsoft.com/office/drawing/2014/main" id="{B0425140-8427-4397-9158-4C0D3C928177}"/>
              </a:ext>
            </a:extLst>
          </p:cNvPr>
          <p:cNvSpPr txBox="1">
            <a:spLocks/>
          </p:cNvSpPr>
          <p:nvPr/>
        </p:nvSpPr>
        <p:spPr>
          <a:xfrm>
            <a:off x="167113" y="1547073"/>
            <a:ext cx="5470989" cy="22312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nSpc>
                <a:spcPct val="120000"/>
              </a:lnSpc>
              <a:buNone/>
            </a:pPr>
            <a:r>
              <a:rPr lang="el-GR" sz="3200"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Για την ολοκλήρωση των υποδομών κινητικότητας και για ένα βιώσιμο και </a:t>
            </a:r>
            <a:r>
              <a:rPr lang="el-GR" sz="3200" dirty="0" err="1">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πολυτροπικό</a:t>
            </a:r>
            <a:r>
              <a:rPr lang="el-GR" sz="3200"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 σύστημα μεταφορών</a:t>
            </a:r>
            <a:endParaRPr lang="en-US" sz="3200" b="1"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endParaRPr>
          </a:p>
        </p:txBody>
      </p:sp>
    </p:spTree>
    <p:extLst>
      <p:ext uri="{BB962C8B-B14F-4D97-AF65-F5344CB8AC3E}">
        <p14:creationId xmlns:p14="http://schemas.microsoft.com/office/powerpoint/2010/main" val="104897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F3821C-250E-5392-AA7E-A56AA21FA3F2}"/>
              </a:ext>
            </a:extLst>
          </p:cNvPr>
          <p:cNvSpPr txBox="1"/>
          <p:nvPr/>
        </p:nvSpPr>
        <p:spPr>
          <a:xfrm>
            <a:off x="2441542" y="414780"/>
            <a:ext cx="6862714" cy="769441"/>
          </a:xfrm>
          <a:prstGeom prst="rect">
            <a:avLst/>
          </a:prstGeom>
          <a:noFill/>
        </p:spPr>
        <p:txBody>
          <a:bodyPr wrap="square" rtlCol="0">
            <a:spAutoFit/>
          </a:bodyPr>
          <a:lstStyle/>
          <a:p>
            <a:pPr algn="ctr"/>
            <a:r>
              <a:rPr lang="el-GR" sz="4000" b="1" dirty="0">
                <a:latin typeface="Bahnschrift Condensed" panose="020B0502040204020203" pitchFamily="34" charset="0"/>
                <a:cs typeface="Times New Roman" panose="02020603050405020304" pitchFamily="18" charset="0"/>
              </a:rPr>
              <a:t>Περιγραφή </a:t>
            </a:r>
            <a:r>
              <a:rPr lang="el-GR" sz="4400" b="1" dirty="0">
                <a:latin typeface="Bahnschrift Condensed" panose="020B0502040204020203" pitchFamily="34" charset="0"/>
                <a:cs typeface="Times New Roman" panose="02020603050405020304" pitchFamily="18" charset="0"/>
              </a:rPr>
              <a:t>Στρατηγικής</a:t>
            </a:r>
            <a:r>
              <a:rPr lang="el-GR" sz="4000" b="1" dirty="0">
                <a:latin typeface="Bahnschrift Condensed" panose="020B0502040204020203" pitchFamily="34" charset="0"/>
                <a:cs typeface="Times New Roman" panose="02020603050405020304" pitchFamily="18" charset="0"/>
              </a:rPr>
              <a:t> Π.</a:t>
            </a:r>
            <a:r>
              <a:rPr lang="en-US" sz="4000" b="1" dirty="0">
                <a:latin typeface="Bahnschrift Condensed" panose="020B0502040204020203" pitchFamily="34" charset="0"/>
                <a:cs typeface="Times New Roman" panose="02020603050405020304" pitchFamily="18" charset="0"/>
              </a:rPr>
              <a:t>3</a:t>
            </a:r>
            <a:r>
              <a:rPr lang="el-GR" sz="4000" b="1" dirty="0">
                <a:latin typeface="Bahnschrift Condensed" panose="020B0502040204020203" pitchFamily="34" charset="0"/>
                <a:cs typeface="Times New Roman" panose="02020603050405020304" pitchFamily="18" charset="0"/>
              </a:rPr>
              <a:t> </a:t>
            </a:r>
            <a:endParaRPr lang="el-GR" sz="4000" dirty="0">
              <a:latin typeface="Bahnschrift Condensed" panose="020B0502040204020203" pitchFamily="34" charset="0"/>
            </a:endParaRPr>
          </a:p>
        </p:txBody>
      </p:sp>
      <p:sp>
        <p:nvSpPr>
          <p:cNvPr id="5" name="Ορθογώνιο 4">
            <a:extLst>
              <a:ext uri="{FF2B5EF4-FFF2-40B4-BE49-F238E27FC236}">
                <a16:creationId xmlns:a16="http://schemas.microsoft.com/office/drawing/2014/main" id="{697C74C1-2C31-E2C2-6250-5CFC73807B99}"/>
              </a:ext>
            </a:extLst>
          </p:cNvPr>
          <p:cNvSpPr/>
          <p:nvPr/>
        </p:nvSpPr>
        <p:spPr>
          <a:xfrm>
            <a:off x="1574277" y="2227080"/>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Ορθογώνιο 7">
            <a:extLst>
              <a:ext uri="{FF2B5EF4-FFF2-40B4-BE49-F238E27FC236}">
                <a16:creationId xmlns:a16="http://schemas.microsoft.com/office/drawing/2014/main" id="{DCE4CB20-D8B8-CE27-AB85-0DB2D3F8152B}"/>
              </a:ext>
            </a:extLst>
          </p:cNvPr>
          <p:cNvSpPr/>
          <p:nvPr/>
        </p:nvSpPr>
        <p:spPr>
          <a:xfrm>
            <a:off x="4708688" y="2236892"/>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a:extLst>
              <a:ext uri="{FF2B5EF4-FFF2-40B4-BE49-F238E27FC236}">
                <a16:creationId xmlns:a16="http://schemas.microsoft.com/office/drawing/2014/main" id="{8C393DEF-1D4F-5505-288F-5D31F70DC8F5}"/>
              </a:ext>
            </a:extLst>
          </p:cNvPr>
          <p:cNvSpPr/>
          <p:nvPr/>
        </p:nvSpPr>
        <p:spPr>
          <a:xfrm>
            <a:off x="7764544" y="2236892"/>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0" name="TextBox 9">
            <a:extLst>
              <a:ext uri="{FF2B5EF4-FFF2-40B4-BE49-F238E27FC236}">
                <a16:creationId xmlns:a16="http://schemas.microsoft.com/office/drawing/2014/main" id="{5DF7547E-78EE-B891-209C-6AC483D19173}"/>
              </a:ext>
            </a:extLst>
          </p:cNvPr>
          <p:cNvSpPr txBox="1"/>
          <p:nvPr/>
        </p:nvSpPr>
        <p:spPr>
          <a:xfrm>
            <a:off x="1769596" y="2453721"/>
            <a:ext cx="2092751" cy="2031325"/>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ολοκλήρωση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των ανα</a:t>
            </a:r>
            <a:r>
              <a:rPr lang="el-GR"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γκ</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ίων</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μεταφορικών υποδομών που θα διασφαλίσουν την απρόσκοπτη κινητικότητα ενδοπεριφερειακά και διαπεριφερειακά</a:t>
            </a:r>
            <a:endParaRPr lang="el-GR" sz="1400" dirty="0">
              <a:solidFill>
                <a:schemeClr val="bg1"/>
              </a:solidFill>
              <a:effectLst>
                <a:outerShdw blurRad="38100" dist="38100" dir="2700000" algn="tl">
                  <a:srgbClr val="000000">
                    <a:alpha val="43137"/>
                  </a:srgbClr>
                </a:outerShdw>
              </a:effectLst>
            </a:endParaRPr>
          </a:p>
        </p:txBody>
      </p:sp>
      <p:sp>
        <p:nvSpPr>
          <p:cNvPr id="11" name="TextBox 10">
            <a:extLst>
              <a:ext uri="{FF2B5EF4-FFF2-40B4-BE49-F238E27FC236}">
                <a16:creationId xmlns:a16="http://schemas.microsoft.com/office/drawing/2014/main" id="{B7131CC4-E8B2-9690-6436-6BC2C4D7013B}"/>
              </a:ext>
            </a:extLst>
          </p:cNvPr>
          <p:cNvSpPr txBox="1"/>
          <p:nvPr/>
        </p:nvSpPr>
        <p:spPr>
          <a:xfrm>
            <a:off x="3902698" y="2453721"/>
            <a:ext cx="3214539" cy="954107"/>
          </a:xfrm>
          <a:prstGeom prst="rect">
            <a:avLst/>
          </a:prstGeom>
          <a:noFill/>
        </p:spPr>
        <p:txBody>
          <a:bodyPr wrap="square" rtlCol="0">
            <a:spAutoFit/>
          </a:bodyPr>
          <a:lstStyle/>
          <a:p>
            <a:pPr lvl="2"/>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 </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δια</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μόρφωση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ασφα</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λούς</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και β</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ιώσιμου</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οικονομικά</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ερι</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βαλλοντικά) συστήματος μεταφορών</a:t>
            </a:r>
            <a:endPar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endParaRPr>
          </a:p>
        </p:txBody>
      </p:sp>
      <p:sp>
        <p:nvSpPr>
          <p:cNvPr id="12" name="TextBox 11">
            <a:extLst>
              <a:ext uri="{FF2B5EF4-FFF2-40B4-BE49-F238E27FC236}">
                <a16:creationId xmlns:a16="http://schemas.microsoft.com/office/drawing/2014/main" id="{62350812-ED5B-17DA-E453-7BF1A04308EF}"/>
              </a:ext>
            </a:extLst>
          </p:cNvPr>
          <p:cNvSpPr txBox="1"/>
          <p:nvPr/>
        </p:nvSpPr>
        <p:spPr>
          <a:xfrm>
            <a:off x="8016115" y="2470527"/>
            <a:ext cx="1977271" cy="954107"/>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στήριξη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της 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ολυτρο</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πικής ανάπτυξης των μεταφορών</a:t>
            </a:r>
            <a:endParaRPr lang="el-GR" sz="1400" dirty="0">
              <a:solidFill>
                <a:schemeClr val="bg1"/>
              </a:solidFill>
              <a:effectLst>
                <a:outerShdw blurRad="38100" dist="38100" dir="2700000" algn="tl">
                  <a:srgbClr val="000000">
                    <a:alpha val="43137"/>
                  </a:srgbClr>
                </a:outerShdw>
              </a:effectLst>
            </a:endParaRPr>
          </a:p>
        </p:txBody>
      </p:sp>
      <p:sp>
        <p:nvSpPr>
          <p:cNvPr id="13" name="TextBox 12">
            <a:extLst>
              <a:ext uri="{FF2B5EF4-FFF2-40B4-BE49-F238E27FC236}">
                <a16:creationId xmlns:a16="http://schemas.microsoft.com/office/drawing/2014/main" id="{075CF2E4-4B46-89A1-CEA7-CE38929FDADE}"/>
              </a:ext>
            </a:extLst>
          </p:cNvPr>
          <p:cNvSpPr txBox="1"/>
          <p:nvPr/>
        </p:nvSpPr>
        <p:spPr>
          <a:xfrm>
            <a:off x="1574277" y="5137481"/>
            <a:ext cx="8561107" cy="861774"/>
          </a:xfrm>
          <a:prstGeom prst="rect">
            <a:avLst/>
          </a:prstGeom>
          <a:noFill/>
        </p:spPr>
        <p:txBody>
          <a:bodyPr wrap="square" rtlCol="0">
            <a:spAutoFit/>
          </a:bodyPr>
          <a:lstStyle/>
          <a:p>
            <a:pPr marL="914400" lvl="2" indent="0" algn="ctr">
              <a:buNone/>
            </a:pPr>
            <a:r>
              <a:rPr lang="el-GR" sz="1600" b="1" dirty="0">
                <a:latin typeface="Bahnschrift" panose="020B0502040204020203" pitchFamily="34" charset="0"/>
              </a:rPr>
              <a:t>Αναβάθμιση και επέκταση μεταφορικών υποδομών για την ενίσχυση της κινητικότητας- Ασφαλές και βιώσιμο σύστημα μεταφορών</a:t>
            </a:r>
            <a:endParaRPr lang="en-US" sz="1600" dirty="0">
              <a:latin typeface="Bahnschrift" panose="020B0502040204020203" pitchFamily="34" charset="0"/>
            </a:endParaRPr>
          </a:p>
          <a:p>
            <a:pPr algn="ctr"/>
            <a:endParaRPr lang="el-GR" dirty="0"/>
          </a:p>
        </p:txBody>
      </p:sp>
      <p:sp>
        <p:nvSpPr>
          <p:cNvPr id="2" name="TextBox 1">
            <a:extLst>
              <a:ext uri="{FF2B5EF4-FFF2-40B4-BE49-F238E27FC236}">
                <a16:creationId xmlns:a16="http://schemas.microsoft.com/office/drawing/2014/main" id="{9B4EC209-87D4-2280-4318-9CB763EA54DA}"/>
              </a:ext>
            </a:extLst>
          </p:cNvPr>
          <p:cNvSpPr txBox="1"/>
          <p:nvPr/>
        </p:nvSpPr>
        <p:spPr>
          <a:xfrm>
            <a:off x="1463963" y="1517126"/>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1</a:t>
            </a:r>
          </a:p>
        </p:txBody>
      </p:sp>
      <p:sp>
        <p:nvSpPr>
          <p:cNvPr id="3" name="TextBox 2">
            <a:extLst>
              <a:ext uri="{FF2B5EF4-FFF2-40B4-BE49-F238E27FC236}">
                <a16:creationId xmlns:a16="http://schemas.microsoft.com/office/drawing/2014/main" id="{0EF883C5-3A9E-A646-6285-0B4F7F80E352}"/>
              </a:ext>
            </a:extLst>
          </p:cNvPr>
          <p:cNvSpPr txBox="1"/>
          <p:nvPr/>
        </p:nvSpPr>
        <p:spPr>
          <a:xfrm>
            <a:off x="4651748" y="1502265"/>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2</a:t>
            </a:r>
          </a:p>
        </p:txBody>
      </p:sp>
      <p:sp>
        <p:nvSpPr>
          <p:cNvPr id="15" name="TextBox 14">
            <a:extLst>
              <a:ext uri="{FF2B5EF4-FFF2-40B4-BE49-F238E27FC236}">
                <a16:creationId xmlns:a16="http://schemas.microsoft.com/office/drawing/2014/main" id="{DD92BDBA-C358-AE2E-9E88-6A54D09CB2CD}"/>
              </a:ext>
            </a:extLst>
          </p:cNvPr>
          <p:cNvSpPr txBox="1"/>
          <p:nvPr/>
        </p:nvSpPr>
        <p:spPr>
          <a:xfrm>
            <a:off x="7764544" y="1532705"/>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3</a:t>
            </a:r>
          </a:p>
        </p:txBody>
      </p:sp>
    </p:spTree>
    <p:extLst>
      <p:ext uri="{BB962C8B-B14F-4D97-AF65-F5344CB8AC3E}">
        <p14:creationId xmlns:p14="http://schemas.microsoft.com/office/powerpoint/2010/main" val="34661886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κειμένου 2">
            <a:extLst>
              <a:ext uri="{FF2B5EF4-FFF2-40B4-BE49-F238E27FC236}">
                <a16:creationId xmlns:a16="http://schemas.microsoft.com/office/drawing/2014/main" id="{38C6ADBF-2FDB-AB16-56A7-84510844291D}"/>
              </a:ext>
            </a:extLst>
          </p:cNvPr>
          <p:cNvSpPr txBox="1">
            <a:spLocks/>
          </p:cNvSpPr>
          <p:nvPr/>
        </p:nvSpPr>
        <p:spPr>
          <a:xfrm>
            <a:off x="3961353" y="578366"/>
            <a:ext cx="7851002" cy="1507565"/>
          </a:xfrm>
          <a:prstGeom prst="rect">
            <a:avLst/>
          </a:prstGeom>
        </p:spPr>
        <p:txBody>
          <a:bodyPr>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6500" dirty="0">
                <a:latin typeface="Bahnschrift Condensed" panose="020B0502040204020203" pitchFamily="34" charset="0"/>
                <a:cs typeface="Times New Roman" panose="02020603050405020304" pitchFamily="18" charset="0"/>
              </a:rPr>
              <a:t>ΠΡΟΤΕΡΑΙΟΤΗΤΑ </a:t>
            </a:r>
            <a:r>
              <a:rPr lang="en-US" sz="6500" dirty="0">
                <a:latin typeface="Bahnschrift Condensed" panose="020B0502040204020203" pitchFamily="34" charset="0"/>
                <a:cs typeface="Times New Roman" panose="02020603050405020304" pitchFamily="18" charset="0"/>
              </a:rPr>
              <a:t>3</a:t>
            </a:r>
            <a:endParaRPr lang="el-GR" sz="6500" dirty="0">
              <a:latin typeface="Bahnschrift Condensed" panose="020B0502040204020203" pitchFamily="34" charset="0"/>
              <a:cs typeface="Times New Roman" panose="02020603050405020304" pitchFamily="18" charset="0"/>
            </a:endParaRPr>
          </a:p>
          <a:p>
            <a:pPr marL="0" indent="0" algn="r">
              <a:lnSpc>
                <a:spcPct val="120000"/>
              </a:lnSpc>
              <a:buNone/>
            </a:pPr>
            <a:r>
              <a:rPr kumimoji="0" lang="el-GR" sz="4800" u="none" strike="noStrike" kern="1200" cap="none" spc="0" normalizeH="0" baseline="0" noProof="0" dirty="0">
                <a:ln>
                  <a:noFill/>
                </a:ln>
                <a:effectLst/>
                <a:uLnTx/>
                <a:uFillTx/>
                <a:latin typeface="Bahnschrift Condensed" panose="020B0502040204020203" pitchFamily="34" charset="0"/>
                <a:cs typeface="Times New Roman" panose="02020603050405020304" pitchFamily="18" charset="0"/>
              </a:rPr>
              <a:t>Ενίσχυση της κινητικότητας στην Περιφέρεια Δυτικής Ελλάδας</a:t>
            </a:r>
            <a:br>
              <a:rPr lang="el-GR" sz="1800" b="1" i="1" dirty="0">
                <a:latin typeface="Bahnschrift" panose="020B0502040204020203" pitchFamily="34" charset="0"/>
              </a:rPr>
            </a:br>
            <a:endParaRPr lang="en-US" sz="2400" dirty="0">
              <a:latin typeface="Bahnschrift" panose="020B0502040204020203" pitchFamily="34" charset="0"/>
            </a:endParaRPr>
          </a:p>
        </p:txBody>
      </p:sp>
      <p:sp>
        <p:nvSpPr>
          <p:cNvPr id="6" name="Επτάγωνο 5">
            <a:extLst>
              <a:ext uri="{FF2B5EF4-FFF2-40B4-BE49-F238E27FC236}">
                <a16:creationId xmlns:a16="http://schemas.microsoft.com/office/drawing/2014/main" id="{AFD243D3-D7BF-BD7F-9839-DE5CA9D2EDE7}"/>
              </a:ext>
            </a:extLst>
          </p:cNvPr>
          <p:cNvSpPr/>
          <p:nvPr/>
        </p:nvSpPr>
        <p:spPr>
          <a:xfrm>
            <a:off x="1278295" y="2122995"/>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4689655" y="2122995"/>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7743691" y="2122995"/>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1569240" y="2485628"/>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7886854" y="2378457"/>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2" name="TextBox 11">
            <a:extLst>
              <a:ext uri="{FF2B5EF4-FFF2-40B4-BE49-F238E27FC236}">
                <a16:creationId xmlns:a16="http://schemas.microsoft.com/office/drawing/2014/main" id="{BEF0C0F3-4177-176D-A32D-AA8BD36CE6AD}"/>
              </a:ext>
            </a:extLst>
          </p:cNvPr>
          <p:cNvSpPr txBox="1"/>
          <p:nvPr/>
        </p:nvSpPr>
        <p:spPr>
          <a:xfrm>
            <a:off x="502865" y="3794980"/>
            <a:ext cx="3553103" cy="738664"/>
          </a:xfrm>
          <a:prstGeom prst="rect">
            <a:avLst/>
          </a:prstGeom>
          <a:noFill/>
        </p:spPr>
        <p:txBody>
          <a:bodyPr wrap="square" rtlCol="0">
            <a:spAutoFit/>
          </a:bodyPr>
          <a:lstStyle/>
          <a:p>
            <a:r>
              <a:rPr lang="en-US" sz="1400" dirty="0">
                <a:solidFill>
                  <a:srgbClr val="E1A327"/>
                </a:solidFill>
                <a:latin typeface="Bahnschrift" panose="020B0502040204020203" pitchFamily="34" charset="0"/>
                <a:ea typeface="Calibri" panose="020F0502020204030204" pitchFamily="34" charset="0"/>
              </a:rPr>
              <a:t>3</a:t>
            </a:r>
            <a:r>
              <a:rPr lang="en-US" sz="1400" dirty="0">
                <a:solidFill>
                  <a:srgbClr val="E1A327"/>
                </a:solidFill>
                <a:effectLst/>
                <a:latin typeface="Bahnschrift" panose="020B0502040204020203" pitchFamily="34" charset="0"/>
                <a:ea typeface="Calibri" panose="020F0502020204030204" pitchFamily="34" charset="0"/>
              </a:rPr>
              <a:t>.i </a:t>
            </a:r>
            <a:r>
              <a:rPr lang="el-GR" sz="1400" dirty="0">
                <a:effectLst/>
                <a:latin typeface="Bahnschrift" panose="020B0502040204020203" pitchFamily="34" charset="0"/>
                <a:ea typeface="Calibri" panose="020F0502020204030204" pitchFamily="34" charset="0"/>
              </a:rPr>
              <a:t>Ανάπτυξη ανθεκτικού στην κλιματική αλλαγή, έξυπνου, ασφαλούς, βιώσιμου και διατροπικού ΔΕΔ-Μ</a:t>
            </a:r>
            <a:endParaRPr lang="el-GR" sz="1400" dirty="0">
              <a:latin typeface="Bahnschrift" panose="020B0502040204020203" pitchFamily="34" charset="0"/>
            </a:endParaRPr>
          </a:p>
        </p:txBody>
      </p:sp>
      <p:sp>
        <p:nvSpPr>
          <p:cNvPr id="13" name="TextBox 12">
            <a:extLst>
              <a:ext uri="{FF2B5EF4-FFF2-40B4-BE49-F238E27FC236}">
                <a16:creationId xmlns:a16="http://schemas.microsoft.com/office/drawing/2014/main" id="{125DA5C5-18F7-8F4B-3ACA-F8362F9220E4}"/>
              </a:ext>
            </a:extLst>
          </p:cNvPr>
          <p:cNvSpPr txBox="1"/>
          <p:nvPr/>
        </p:nvSpPr>
        <p:spPr>
          <a:xfrm>
            <a:off x="502865" y="4692633"/>
            <a:ext cx="4047046" cy="1384995"/>
          </a:xfrm>
          <a:prstGeom prst="rect">
            <a:avLst/>
          </a:prstGeom>
          <a:noFill/>
        </p:spPr>
        <p:txBody>
          <a:bodyPr wrap="square" rtlCol="0">
            <a:spAutoFit/>
          </a:bodyPr>
          <a:lstStyle/>
          <a:p>
            <a:r>
              <a:rPr lang="en-US" sz="1400" dirty="0">
                <a:solidFill>
                  <a:srgbClr val="E1A327"/>
                </a:solidFill>
                <a:latin typeface="Bahnschrift" panose="020B0502040204020203" pitchFamily="34" charset="0"/>
              </a:rPr>
              <a:t>3</a:t>
            </a:r>
            <a:r>
              <a:rPr lang="el-GR" sz="1400" dirty="0">
                <a:solidFill>
                  <a:srgbClr val="E1A327"/>
                </a:solidFill>
                <a:latin typeface="Bahnschrift" panose="020B0502040204020203" pitchFamily="34" charset="0"/>
              </a:rPr>
              <a:t>.</a:t>
            </a:r>
            <a:r>
              <a:rPr lang="en-US" sz="1400" dirty="0">
                <a:solidFill>
                  <a:srgbClr val="E1A327"/>
                </a:solidFill>
                <a:latin typeface="Bahnschrift" panose="020B0502040204020203" pitchFamily="34" charset="0"/>
              </a:rPr>
              <a:t>ii </a:t>
            </a:r>
            <a:r>
              <a:rPr lang="el-GR" sz="1400" dirty="0">
                <a:effectLst/>
                <a:latin typeface="Bahnschrift" panose="020B0502040204020203" pitchFamily="34" charset="0"/>
                <a:ea typeface="Calibri" panose="020F0502020204030204" pitchFamily="34" charset="0"/>
              </a:rPr>
              <a:t> Ανάπτυξη και ενίσχυση βιώσιμης, ανθεκτικής στην κλιματική αλλαγή, έξυπνης και διατροπικής</a:t>
            </a:r>
          </a:p>
          <a:p>
            <a:r>
              <a:rPr lang="el-GR" sz="1400" dirty="0">
                <a:effectLst/>
                <a:latin typeface="Bahnschrift" panose="020B0502040204020203" pitchFamily="34" charset="0"/>
                <a:ea typeface="Calibri" panose="020F0502020204030204" pitchFamily="34" charset="0"/>
              </a:rPr>
              <a:t>εθνικής, περιφερειακής και τοπικής κινητικότητας, με καλύτερη πρόσβαση στο ΔΕΔ-Μ και διασυνοριακή κινητικότητα</a:t>
            </a:r>
            <a:endParaRPr lang="el-GR" sz="1400" dirty="0">
              <a:latin typeface="Bahnschrift" panose="020B0502040204020203" pitchFamily="34" charset="0"/>
            </a:endParaRPr>
          </a:p>
        </p:txBody>
      </p:sp>
      <p:sp>
        <p:nvSpPr>
          <p:cNvPr id="15" name="TextBox 14">
            <a:extLst>
              <a:ext uri="{FF2B5EF4-FFF2-40B4-BE49-F238E27FC236}">
                <a16:creationId xmlns:a16="http://schemas.microsoft.com/office/drawing/2014/main" id="{F55D7403-9023-D272-80D6-27D23E4577D4}"/>
              </a:ext>
            </a:extLst>
          </p:cNvPr>
          <p:cNvSpPr txBox="1"/>
          <p:nvPr/>
        </p:nvSpPr>
        <p:spPr>
          <a:xfrm>
            <a:off x="4292440" y="3892414"/>
            <a:ext cx="2118057" cy="800219"/>
          </a:xfrm>
          <a:prstGeom prst="rect">
            <a:avLst/>
          </a:prstGeom>
          <a:noFill/>
        </p:spPr>
        <p:txBody>
          <a:bodyPr wrap="square" rtlCol="0">
            <a:spAutoFit/>
          </a:bodyPr>
          <a:lstStyle/>
          <a:p>
            <a:pPr marL="0" algn="ctr" defTabSz="457200" rtl="0" eaLnBrk="1" fontAlgn="ctr" latinLnBrk="0" hangingPunct="1"/>
            <a:r>
              <a:rPr lang="el-GR" u="none" strike="noStrike" kern="1200" dirty="0">
                <a:solidFill>
                  <a:srgbClr val="E1A327"/>
                </a:solidFill>
                <a:latin typeface="Bahnschrift" panose="020B0502040204020203" pitchFamily="34" charset="0"/>
                <a:ea typeface="+mn-ea"/>
                <a:cs typeface="+mn-cs"/>
              </a:rPr>
              <a:t>4%</a:t>
            </a:r>
            <a:endParaRPr lang="en-US" u="none" strike="noStrike" kern="1200" dirty="0">
              <a:solidFill>
                <a:srgbClr val="E1A327"/>
              </a:solidFill>
              <a:latin typeface="Bahnschrift" panose="020B0502040204020203" pitchFamily="34" charset="0"/>
              <a:ea typeface="+mn-ea"/>
              <a:cs typeface="+mn-cs"/>
            </a:endParaRPr>
          </a:p>
          <a:p>
            <a:endParaRPr lang="el-GR" sz="2800" dirty="0">
              <a:latin typeface="Bahnschrift" panose="020B0502040204020203" pitchFamily="34" charset="0"/>
            </a:endParaRPr>
          </a:p>
        </p:txBody>
      </p:sp>
      <p:sp>
        <p:nvSpPr>
          <p:cNvPr id="19" name="TextBox 18">
            <a:extLst>
              <a:ext uri="{FF2B5EF4-FFF2-40B4-BE49-F238E27FC236}">
                <a16:creationId xmlns:a16="http://schemas.microsoft.com/office/drawing/2014/main" id="{A57F62D5-96B1-077B-122A-B9F3F3101B69}"/>
              </a:ext>
            </a:extLst>
          </p:cNvPr>
          <p:cNvSpPr txBox="1"/>
          <p:nvPr/>
        </p:nvSpPr>
        <p:spPr>
          <a:xfrm>
            <a:off x="7632855" y="3892414"/>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2</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500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52180" y="5254031"/>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56</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041</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029</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24" name="TextBox 23">
            <a:extLst>
              <a:ext uri="{FF2B5EF4-FFF2-40B4-BE49-F238E27FC236}">
                <a16:creationId xmlns:a16="http://schemas.microsoft.com/office/drawing/2014/main" id="{0EE498E4-B5B0-8EB4-983A-335A87347052}"/>
              </a:ext>
            </a:extLst>
          </p:cNvPr>
          <p:cNvSpPr txBox="1"/>
          <p:nvPr/>
        </p:nvSpPr>
        <p:spPr>
          <a:xfrm>
            <a:off x="4292440" y="5207865"/>
            <a:ext cx="2260727" cy="677108"/>
          </a:xfrm>
          <a:prstGeom prst="rect">
            <a:avLst/>
          </a:prstGeom>
          <a:noFill/>
        </p:spPr>
        <p:txBody>
          <a:bodyPr wrap="square" rtlCol="0">
            <a:spAutoFit/>
          </a:bodyPr>
          <a:lstStyle/>
          <a:p>
            <a:pPr marL="0" algn="ctr" defTabSz="457200" rtl="0" eaLnBrk="1" fontAlgn="ctr" latinLnBrk="0" hangingPunct="1"/>
            <a:r>
              <a:rPr lang="el-GR" dirty="0">
                <a:solidFill>
                  <a:srgbClr val="E1A327"/>
                </a:solidFill>
                <a:latin typeface="Bahnschrift" panose="020B0502040204020203" pitchFamily="34" charset="0"/>
              </a:rPr>
              <a:t>96%</a:t>
            </a:r>
            <a:endParaRPr lang="en-US" u="none" strike="noStrike" kern="1200" dirty="0">
              <a:solidFill>
                <a:srgbClr val="E1A327"/>
              </a:solidFill>
              <a:latin typeface="Bahnschrift" panose="020B0502040204020203" pitchFamily="34" charset="0"/>
            </a:endParaRPr>
          </a:p>
          <a:p>
            <a:endParaRPr lang="el-GR" sz="2000" dirty="0">
              <a:latin typeface="Bahnschrift" panose="020B0502040204020203" pitchFamily="34" charset="0"/>
            </a:endParaRPr>
          </a:p>
        </p:txBody>
      </p:sp>
      <p:sp>
        <p:nvSpPr>
          <p:cNvPr id="26" name="TextBox 25">
            <a:extLst>
              <a:ext uri="{FF2B5EF4-FFF2-40B4-BE49-F238E27FC236}">
                <a16:creationId xmlns:a16="http://schemas.microsoft.com/office/drawing/2014/main" id="{A636BB54-834F-BBB8-19EB-FB470B17D5DC}"/>
              </a:ext>
            </a:extLst>
          </p:cNvPr>
          <p:cNvSpPr txBox="1"/>
          <p:nvPr/>
        </p:nvSpPr>
        <p:spPr>
          <a:xfrm>
            <a:off x="7642090" y="5207865"/>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53</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541</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029</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3" name="TextBox 2">
            <a:extLst>
              <a:ext uri="{FF2B5EF4-FFF2-40B4-BE49-F238E27FC236}">
                <a16:creationId xmlns:a16="http://schemas.microsoft.com/office/drawing/2014/main" id="{C6939904-A76D-DEBE-566A-84400773E5E3}"/>
              </a:ext>
            </a:extLst>
          </p:cNvPr>
          <p:cNvSpPr txBox="1"/>
          <p:nvPr/>
        </p:nvSpPr>
        <p:spPr>
          <a:xfrm>
            <a:off x="4791132" y="2374836"/>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4" name="Ορθογώνιο 3">
            <a:extLst>
              <a:ext uri="{FF2B5EF4-FFF2-40B4-BE49-F238E27FC236}">
                <a16:creationId xmlns:a16="http://schemas.microsoft.com/office/drawing/2014/main" id="{42D5F8BC-34FC-A44B-05D9-E0744B1E241E}"/>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146758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AE794B43-1FBF-A3E3-AFA0-2B56526EE752}"/>
              </a:ext>
            </a:extLst>
          </p:cNvPr>
          <p:cNvSpPr/>
          <p:nvPr/>
        </p:nvSpPr>
        <p:spPr>
          <a:xfrm>
            <a:off x="6096000" y="0"/>
            <a:ext cx="6096000" cy="6858000"/>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Title 1">
            <a:extLst>
              <a:ext uri="{FF2B5EF4-FFF2-40B4-BE49-F238E27FC236}">
                <a16:creationId xmlns:a16="http://schemas.microsoft.com/office/drawing/2014/main" id="{37FB625E-182F-AC66-2D53-36D4C59E3E3A}"/>
              </a:ext>
            </a:extLst>
          </p:cNvPr>
          <p:cNvSpPr txBox="1">
            <a:spLocks/>
          </p:cNvSpPr>
          <p:nvPr/>
        </p:nvSpPr>
        <p:spPr>
          <a:xfrm>
            <a:off x="6561556" y="975407"/>
            <a:ext cx="5470989" cy="2309443"/>
          </a:xfrm>
          <a:prstGeom prst="rect">
            <a:avLst/>
          </a:prstGeom>
        </p:spPr>
        <p:txBody>
          <a:bodyP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gn="r">
              <a:buNone/>
            </a:pPr>
            <a:r>
              <a:rPr lang="el-GR" sz="96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ΠΡΟΤΕΡΑΙΟΤΗΤΑ 4Α</a:t>
            </a:r>
          </a:p>
          <a:p>
            <a:pPr marL="0" indent="0" algn="r">
              <a:lnSpc>
                <a:spcPct val="120000"/>
              </a:lnSpc>
              <a:buNone/>
            </a:pPr>
            <a:r>
              <a:rPr lang="el-GR" sz="74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Ενίσχυση υποδομών στο πλαίσιο της κοινωνικής συνοχής</a:t>
            </a:r>
            <a:br>
              <a:rPr lang="el-GR" sz="12300" b="1" i="1" dirty="0">
                <a:solidFill>
                  <a:schemeClr val="bg1"/>
                </a:solidFill>
                <a:effectLst>
                  <a:outerShdw blurRad="38100" dist="38100" dir="2700000" algn="tl">
                    <a:srgbClr val="000000">
                      <a:alpha val="43137"/>
                    </a:srgbClr>
                  </a:outerShdw>
                </a:effectLst>
                <a:latin typeface="Bahnschrift" panose="020B0502040204020203" pitchFamily="34" charset="0"/>
              </a:rPr>
            </a:br>
            <a:endParaRPr lang="en-US" sz="12300" dirty="0">
              <a:solidFill>
                <a:schemeClr val="bg1"/>
              </a:solidFill>
              <a:effectLst>
                <a:outerShdw blurRad="38100" dist="38100" dir="2700000" algn="tl">
                  <a:srgbClr val="000000">
                    <a:alpha val="43137"/>
                  </a:srgbClr>
                </a:outerShdw>
              </a:effectLst>
              <a:latin typeface="Bahnschrift" panose="020B0502040204020203" pitchFamily="34" charset="0"/>
            </a:endParaRPr>
          </a:p>
        </p:txBody>
      </p:sp>
      <p:pic>
        <p:nvPicPr>
          <p:cNvPr id="5" name="Εικόνα 4" descr="Εικόνα που περιέχει νυχτερινός ουρανός&#10;&#10;Περιγραφή που δημιουργήθηκε αυτόματα">
            <a:extLst>
              <a:ext uri="{FF2B5EF4-FFF2-40B4-BE49-F238E27FC236}">
                <a16:creationId xmlns:a16="http://schemas.microsoft.com/office/drawing/2014/main" id="{1E4E8A9C-B801-4CDE-2FF1-B42CCA891F2A}"/>
              </a:ext>
            </a:extLst>
          </p:cNvPr>
          <p:cNvPicPr>
            <a:picLocks noChangeAspect="1"/>
          </p:cNvPicPr>
          <p:nvPr/>
        </p:nvPicPr>
        <p:blipFill>
          <a:blip r:embed="rId2">
            <a:duotone>
              <a:schemeClr val="accent3">
                <a:shade val="45000"/>
                <a:satMod val="135000"/>
              </a:schemeClr>
              <a:prstClr val="white"/>
            </a:duotone>
            <a:extLst>
              <a:ext uri="{BEBA8EAE-BF5A-486C-A8C5-ECC9F3942E4B}">
                <a14:imgProps xmlns:a14="http://schemas.microsoft.com/office/drawing/2010/main">
                  <a14:imgLayer r:embed="rId3">
                    <a14:imgEffect>
                      <a14:saturation sat="300000"/>
                    </a14:imgEffect>
                  </a14:imgLayer>
                </a14:imgProps>
              </a:ext>
              <a:ext uri="{28A0092B-C50C-407E-A947-70E740481C1C}">
                <a14:useLocalDpi xmlns:a14="http://schemas.microsoft.com/office/drawing/2010/main" val="0"/>
              </a:ext>
            </a:extLst>
          </a:blip>
          <a:stretch>
            <a:fillRect/>
          </a:stretch>
        </p:blipFill>
        <p:spPr>
          <a:xfrm rot="157366">
            <a:off x="5164056" y="524903"/>
            <a:ext cx="6256009" cy="4199596"/>
          </a:xfrm>
          <a:prstGeom prst="rect">
            <a:avLst/>
          </a:prstGeom>
          <a:scene3d>
            <a:camera prst="orthographicFront">
              <a:rot lat="0" lon="10200000" rev="0"/>
            </a:camera>
            <a:lightRig rig="threePt" dir="t"/>
          </a:scene3d>
        </p:spPr>
      </p:pic>
      <p:sp>
        <p:nvSpPr>
          <p:cNvPr id="7" name="Ορθογώνιο 6">
            <a:extLst>
              <a:ext uri="{FF2B5EF4-FFF2-40B4-BE49-F238E27FC236}">
                <a16:creationId xmlns:a16="http://schemas.microsoft.com/office/drawing/2014/main" id="{1C7662C4-39F2-8821-E9AB-B566AD582143}"/>
              </a:ext>
            </a:extLst>
          </p:cNvPr>
          <p:cNvSpPr/>
          <p:nvPr/>
        </p:nvSpPr>
        <p:spPr>
          <a:xfrm>
            <a:off x="5180205" y="6354618"/>
            <a:ext cx="3241964" cy="503382"/>
          </a:xfrm>
          <a:prstGeom prst="rect">
            <a:avLst/>
          </a:prstGeom>
          <a:solidFill>
            <a:srgbClr val="E1A327"/>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TextBox 1">
            <a:extLst>
              <a:ext uri="{FF2B5EF4-FFF2-40B4-BE49-F238E27FC236}">
                <a16:creationId xmlns:a16="http://schemas.microsoft.com/office/drawing/2014/main" id="{73FFD36B-5415-0383-3F79-CD07B9231C0C}"/>
              </a:ext>
            </a:extLst>
          </p:cNvPr>
          <p:cNvSpPr txBox="1"/>
          <p:nvPr/>
        </p:nvSpPr>
        <p:spPr>
          <a:xfrm>
            <a:off x="9843524" y="3773300"/>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92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082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056 </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8" name="Title 1">
            <a:extLst>
              <a:ext uri="{FF2B5EF4-FFF2-40B4-BE49-F238E27FC236}">
                <a16:creationId xmlns:a16="http://schemas.microsoft.com/office/drawing/2014/main" id="{79E91442-A5BE-9876-5BF6-DA8158696BCF}"/>
              </a:ext>
            </a:extLst>
          </p:cNvPr>
          <p:cNvSpPr txBox="1">
            <a:spLocks/>
          </p:cNvSpPr>
          <p:nvPr/>
        </p:nvSpPr>
        <p:spPr>
          <a:xfrm>
            <a:off x="167113" y="1547073"/>
            <a:ext cx="5470989" cy="22312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nSpc>
                <a:spcPct val="120000"/>
              </a:lnSpc>
              <a:buNone/>
            </a:pPr>
            <a:r>
              <a:rPr lang="el-GR" sz="3200"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Για την αναβάθμιση των υποδομών δημόσιας εκπαίδευσης και δημόσιας υγείας, την στήριξη των ευπαθών ομάδων του πληθυσμού και την ενίσχυση του πολιτισμού και του βιώσιμου τουρισμού</a:t>
            </a:r>
            <a:endParaRPr lang="en-US" sz="3200" b="1"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endParaRPr>
          </a:p>
        </p:txBody>
      </p:sp>
    </p:spTree>
    <p:extLst>
      <p:ext uri="{BB962C8B-B14F-4D97-AF65-F5344CB8AC3E}">
        <p14:creationId xmlns:p14="http://schemas.microsoft.com/office/powerpoint/2010/main" val="24798849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F3821C-250E-5392-AA7E-A56AA21FA3F2}"/>
              </a:ext>
            </a:extLst>
          </p:cNvPr>
          <p:cNvSpPr txBox="1"/>
          <p:nvPr/>
        </p:nvSpPr>
        <p:spPr>
          <a:xfrm>
            <a:off x="2441542" y="414780"/>
            <a:ext cx="6862714" cy="769441"/>
          </a:xfrm>
          <a:prstGeom prst="rect">
            <a:avLst/>
          </a:prstGeom>
          <a:noFill/>
        </p:spPr>
        <p:txBody>
          <a:bodyPr wrap="square" rtlCol="0">
            <a:spAutoFit/>
          </a:bodyPr>
          <a:lstStyle/>
          <a:p>
            <a:pPr algn="ctr"/>
            <a:r>
              <a:rPr lang="el-GR" sz="4000" b="1" dirty="0">
                <a:latin typeface="Bahnschrift Condensed" panose="020B0502040204020203" pitchFamily="34" charset="0"/>
                <a:cs typeface="Times New Roman" panose="02020603050405020304" pitchFamily="18" charset="0"/>
              </a:rPr>
              <a:t>Περιγραφή </a:t>
            </a:r>
            <a:r>
              <a:rPr lang="el-GR" sz="4400" b="1" dirty="0">
                <a:latin typeface="Bahnschrift Condensed" panose="020B0502040204020203" pitchFamily="34" charset="0"/>
                <a:cs typeface="Times New Roman" panose="02020603050405020304" pitchFamily="18" charset="0"/>
              </a:rPr>
              <a:t>Στρατηγικής</a:t>
            </a:r>
            <a:r>
              <a:rPr lang="el-GR" sz="4000" b="1" dirty="0">
                <a:latin typeface="Bahnschrift Condensed" panose="020B0502040204020203" pitchFamily="34" charset="0"/>
                <a:cs typeface="Times New Roman" panose="02020603050405020304" pitchFamily="18" charset="0"/>
              </a:rPr>
              <a:t> Π.4Α </a:t>
            </a:r>
            <a:endParaRPr lang="el-GR" sz="4000" dirty="0">
              <a:latin typeface="Bahnschrift Condensed" panose="020B0502040204020203" pitchFamily="34" charset="0"/>
            </a:endParaRPr>
          </a:p>
        </p:txBody>
      </p:sp>
      <p:sp>
        <p:nvSpPr>
          <p:cNvPr id="5" name="Ορθογώνιο 4">
            <a:extLst>
              <a:ext uri="{FF2B5EF4-FFF2-40B4-BE49-F238E27FC236}">
                <a16:creationId xmlns:a16="http://schemas.microsoft.com/office/drawing/2014/main" id="{697C74C1-2C31-E2C2-6250-5CFC73807B99}"/>
              </a:ext>
            </a:extLst>
          </p:cNvPr>
          <p:cNvSpPr/>
          <p:nvPr/>
        </p:nvSpPr>
        <p:spPr>
          <a:xfrm>
            <a:off x="1008667"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TextBox 12">
            <a:extLst>
              <a:ext uri="{FF2B5EF4-FFF2-40B4-BE49-F238E27FC236}">
                <a16:creationId xmlns:a16="http://schemas.microsoft.com/office/drawing/2014/main" id="{075CF2E4-4B46-89A1-CEA7-CE38929FDADE}"/>
              </a:ext>
            </a:extLst>
          </p:cNvPr>
          <p:cNvSpPr txBox="1"/>
          <p:nvPr/>
        </p:nvSpPr>
        <p:spPr>
          <a:xfrm>
            <a:off x="1574277" y="5137481"/>
            <a:ext cx="8561107" cy="1200329"/>
          </a:xfrm>
          <a:prstGeom prst="rect">
            <a:avLst/>
          </a:prstGeom>
          <a:noFill/>
        </p:spPr>
        <p:txBody>
          <a:bodyPr wrap="square" rtlCol="0">
            <a:spAutoFit/>
          </a:bodyPr>
          <a:lstStyle/>
          <a:p>
            <a:pPr marL="914400" lvl="2" indent="0" algn="ctr">
              <a:buNone/>
            </a:pPr>
            <a:r>
              <a:rPr lang="el-GR" sz="1800" b="1" dirty="0">
                <a:latin typeface="Bahnschrift" panose="020B0502040204020203" pitchFamily="34" charset="0"/>
              </a:rPr>
              <a:t>Αναβάθμιση δημόσιων υποδομών για την ενίσχυση του κοινωνικού ιστού της Περιφέρειας (με έμφαση στις ευπαθείς ομάδες)</a:t>
            </a:r>
            <a:endParaRPr lang="en-US" dirty="0">
              <a:latin typeface="Bahnschrift" panose="020B0502040204020203" pitchFamily="34" charset="0"/>
            </a:endParaRPr>
          </a:p>
          <a:p>
            <a:endParaRPr lang="en-US" dirty="0">
              <a:latin typeface="Bahnschrift" panose="020B0502040204020203" pitchFamily="34" charset="0"/>
            </a:endParaRPr>
          </a:p>
          <a:p>
            <a:pPr algn="ctr"/>
            <a:endParaRPr lang="el-GR" dirty="0"/>
          </a:p>
        </p:txBody>
      </p:sp>
      <p:sp>
        <p:nvSpPr>
          <p:cNvPr id="6" name="Ορθογώνιο 5">
            <a:extLst>
              <a:ext uri="{FF2B5EF4-FFF2-40B4-BE49-F238E27FC236}">
                <a16:creationId xmlns:a16="http://schemas.microsoft.com/office/drawing/2014/main" id="{B756F09E-B711-5D67-4F8F-0DE307AEAA7D}"/>
              </a:ext>
            </a:extLst>
          </p:cNvPr>
          <p:cNvSpPr/>
          <p:nvPr/>
        </p:nvSpPr>
        <p:spPr>
          <a:xfrm>
            <a:off x="3819426"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Ορθογώνιο 6">
            <a:extLst>
              <a:ext uri="{FF2B5EF4-FFF2-40B4-BE49-F238E27FC236}">
                <a16:creationId xmlns:a16="http://schemas.microsoft.com/office/drawing/2014/main" id="{5DD46A63-BE9F-F3E8-8A3F-A5CEF7CDA37B}"/>
              </a:ext>
            </a:extLst>
          </p:cNvPr>
          <p:cNvSpPr/>
          <p:nvPr/>
        </p:nvSpPr>
        <p:spPr>
          <a:xfrm>
            <a:off x="6479356"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13">
            <a:extLst>
              <a:ext uri="{FF2B5EF4-FFF2-40B4-BE49-F238E27FC236}">
                <a16:creationId xmlns:a16="http://schemas.microsoft.com/office/drawing/2014/main" id="{CE483DEA-5A5D-9651-DF61-80ABDFF66DB6}"/>
              </a:ext>
            </a:extLst>
          </p:cNvPr>
          <p:cNvSpPr/>
          <p:nvPr/>
        </p:nvSpPr>
        <p:spPr>
          <a:xfrm>
            <a:off x="9139286"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TextBox 14">
            <a:extLst>
              <a:ext uri="{FF2B5EF4-FFF2-40B4-BE49-F238E27FC236}">
                <a16:creationId xmlns:a16="http://schemas.microsoft.com/office/drawing/2014/main" id="{227E49D9-06F8-E656-8E28-BFA737BA322D}"/>
              </a:ext>
            </a:extLst>
          </p:cNvPr>
          <p:cNvSpPr txBox="1"/>
          <p:nvPr/>
        </p:nvSpPr>
        <p:spPr>
          <a:xfrm>
            <a:off x="1105954" y="2442537"/>
            <a:ext cx="1857081" cy="954107"/>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αναβάθμιση των υπ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οδομών</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εκ</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παίδευσης</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&amp; διά βίου μάθησης</a:t>
            </a:r>
            <a:endParaRPr lang="el-GR" sz="1400" dirty="0">
              <a:solidFill>
                <a:schemeClr val="bg1"/>
              </a:solidFill>
              <a:effectLst>
                <a:outerShdw blurRad="38100" dist="38100" dir="2700000" algn="tl">
                  <a:srgbClr val="000000">
                    <a:alpha val="43137"/>
                  </a:srgbClr>
                </a:outerShdw>
              </a:effectLst>
            </a:endParaRPr>
          </a:p>
        </p:txBody>
      </p:sp>
      <p:sp>
        <p:nvSpPr>
          <p:cNvPr id="16" name="TextBox 15">
            <a:extLst>
              <a:ext uri="{FF2B5EF4-FFF2-40B4-BE49-F238E27FC236}">
                <a16:creationId xmlns:a16="http://schemas.microsoft.com/office/drawing/2014/main" id="{AC05238B-F3A1-77A1-B243-186B927894AF}"/>
              </a:ext>
            </a:extLst>
          </p:cNvPr>
          <p:cNvSpPr txBox="1"/>
          <p:nvPr/>
        </p:nvSpPr>
        <p:spPr>
          <a:xfrm>
            <a:off x="3913633" y="2404031"/>
            <a:ext cx="2051656" cy="1384995"/>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 </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β</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ελτίωση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της προσβασιμότητας, απ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οτελεσμ</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ατικότητας και ανθεκτικότητας του συστήματος υγείας και πρόνοιας</a:t>
            </a:r>
            <a:endParaRPr lang="el-GR" sz="1400" dirty="0">
              <a:solidFill>
                <a:schemeClr val="bg1"/>
              </a:solidFill>
              <a:effectLst>
                <a:outerShdw blurRad="38100" dist="38100" dir="2700000" algn="tl">
                  <a:srgbClr val="000000">
                    <a:alpha val="43137"/>
                  </a:srgbClr>
                </a:outerShdw>
              </a:effectLst>
            </a:endParaRPr>
          </a:p>
        </p:txBody>
      </p:sp>
      <p:sp>
        <p:nvSpPr>
          <p:cNvPr id="17" name="TextBox 16">
            <a:extLst>
              <a:ext uri="{FF2B5EF4-FFF2-40B4-BE49-F238E27FC236}">
                <a16:creationId xmlns:a16="http://schemas.microsoft.com/office/drawing/2014/main" id="{39F3202E-3D18-5BA9-B107-9970AAB33136}"/>
              </a:ext>
            </a:extLst>
          </p:cNvPr>
          <p:cNvSpPr txBox="1"/>
          <p:nvPr/>
        </p:nvSpPr>
        <p:spPr>
          <a:xfrm>
            <a:off x="6621788" y="2319962"/>
            <a:ext cx="1857081" cy="2031325"/>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 στήριξη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της έ</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ντ</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αξη</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ς</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ευ</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παθών ομάδων</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και η διευκόλυνση της πρόσβασης αυτών σε υπηρεσίες υγείας, εκπαίδευσης και κοινωνικής φροντίδας</a:t>
            </a:r>
            <a:endParaRPr lang="el-GR" sz="1400" dirty="0">
              <a:solidFill>
                <a:schemeClr val="bg1"/>
              </a:solidFill>
              <a:effectLst>
                <a:outerShdw blurRad="38100" dist="38100" dir="2700000" algn="tl">
                  <a:srgbClr val="000000">
                    <a:alpha val="43137"/>
                  </a:srgbClr>
                </a:outerShdw>
              </a:effectLst>
            </a:endParaRPr>
          </a:p>
        </p:txBody>
      </p:sp>
      <p:sp>
        <p:nvSpPr>
          <p:cNvPr id="18" name="TextBox 17">
            <a:extLst>
              <a:ext uri="{FF2B5EF4-FFF2-40B4-BE49-F238E27FC236}">
                <a16:creationId xmlns:a16="http://schemas.microsoft.com/office/drawing/2014/main" id="{998AFCA0-9872-B697-C936-B1DD842C3254}"/>
              </a:ext>
            </a:extLst>
          </p:cNvPr>
          <p:cNvSpPr txBox="1"/>
          <p:nvPr/>
        </p:nvSpPr>
        <p:spPr>
          <a:xfrm>
            <a:off x="9281718" y="2359785"/>
            <a:ext cx="1857081" cy="1384995"/>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ενίσχυση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του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ρόλου</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του 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ολιτισμού</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και του α</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ειφόρου</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τουρισμού στην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κοινωνική</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έντ</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αξη και συνοχή</a:t>
            </a:r>
            <a:endParaRPr lang="el-GR" sz="1400" dirty="0">
              <a:solidFill>
                <a:schemeClr val="bg1"/>
              </a:solidFill>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1C6B8827-98BF-F491-54B8-D0743E5A67FB}"/>
              </a:ext>
            </a:extLst>
          </p:cNvPr>
          <p:cNvSpPr txBox="1"/>
          <p:nvPr/>
        </p:nvSpPr>
        <p:spPr>
          <a:xfrm>
            <a:off x="1001058" y="1490993"/>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1</a:t>
            </a:r>
          </a:p>
        </p:txBody>
      </p:sp>
      <p:sp>
        <p:nvSpPr>
          <p:cNvPr id="9" name="TextBox 8">
            <a:extLst>
              <a:ext uri="{FF2B5EF4-FFF2-40B4-BE49-F238E27FC236}">
                <a16:creationId xmlns:a16="http://schemas.microsoft.com/office/drawing/2014/main" id="{89AC1A41-FE3A-85AA-8E72-A1C9728F8A77}"/>
              </a:ext>
            </a:extLst>
          </p:cNvPr>
          <p:cNvSpPr txBox="1"/>
          <p:nvPr/>
        </p:nvSpPr>
        <p:spPr>
          <a:xfrm>
            <a:off x="3862428" y="1490993"/>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2</a:t>
            </a:r>
          </a:p>
        </p:txBody>
      </p:sp>
      <p:sp>
        <p:nvSpPr>
          <p:cNvPr id="10" name="TextBox 9">
            <a:extLst>
              <a:ext uri="{FF2B5EF4-FFF2-40B4-BE49-F238E27FC236}">
                <a16:creationId xmlns:a16="http://schemas.microsoft.com/office/drawing/2014/main" id="{CABBAEA3-10B0-7988-9283-705C759BAF81}"/>
              </a:ext>
            </a:extLst>
          </p:cNvPr>
          <p:cNvSpPr txBox="1"/>
          <p:nvPr/>
        </p:nvSpPr>
        <p:spPr>
          <a:xfrm>
            <a:off x="6479355" y="1453647"/>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3</a:t>
            </a:r>
          </a:p>
        </p:txBody>
      </p:sp>
      <p:sp>
        <p:nvSpPr>
          <p:cNvPr id="11" name="TextBox 10">
            <a:extLst>
              <a:ext uri="{FF2B5EF4-FFF2-40B4-BE49-F238E27FC236}">
                <a16:creationId xmlns:a16="http://schemas.microsoft.com/office/drawing/2014/main" id="{BBCDFCB0-138C-5A01-CFAC-FC4612AA93C7}"/>
              </a:ext>
            </a:extLst>
          </p:cNvPr>
          <p:cNvSpPr txBox="1"/>
          <p:nvPr/>
        </p:nvSpPr>
        <p:spPr>
          <a:xfrm>
            <a:off x="9274651" y="1490993"/>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4</a:t>
            </a:r>
          </a:p>
        </p:txBody>
      </p:sp>
    </p:spTree>
    <p:extLst>
      <p:ext uri="{BB962C8B-B14F-4D97-AF65-F5344CB8AC3E}">
        <p14:creationId xmlns:p14="http://schemas.microsoft.com/office/powerpoint/2010/main" val="2513743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κειμένου 2">
            <a:extLst>
              <a:ext uri="{FF2B5EF4-FFF2-40B4-BE49-F238E27FC236}">
                <a16:creationId xmlns:a16="http://schemas.microsoft.com/office/drawing/2014/main" id="{38C6ADBF-2FDB-AB16-56A7-84510844291D}"/>
              </a:ext>
            </a:extLst>
          </p:cNvPr>
          <p:cNvSpPr txBox="1">
            <a:spLocks/>
          </p:cNvSpPr>
          <p:nvPr/>
        </p:nvSpPr>
        <p:spPr>
          <a:xfrm>
            <a:off x="3097033" y="508306"/>
            <a:ext cx="8769978" cy="1257233"/>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5100" dirty="0">
                <a:latin typeface="Bahnschrift Condensed" panose="020B0502040204020203" pitchFamily="34" charset="0"/>
                <a:cs typeface="Times New Roman" panose="02020603050405020304" pitchFamily="18" charset="0"/>
              </a:rPr>
              <a:t>ΠΡΟΤΕΡΑΙΟΤΗΤΑ 4Α</a:t>
            </a:r>
          </a:p>
          <a:p>
            <a:pPr marL="0" indent="0" algn="r">
              <a:lnSpc>
                <a:spcPct val="120000"/>
              </a:lnSpc>
              <a:buNone/>
            </a:pPr>
            <a:r>
              <a:rPr lang="el-GR" dirty="0">
                <a:latin typeface="Bahnschrift Condensed" panose="020B0502040204020203" pitchFamily="34" charset="0"/>
                <a:cs typeface="Times New Roman" panose="02020603050405020304" pitchFamily="18" charset="0"/>
              </a:rPr>
              <a:t>Ενίσχυση υποδομών στο πλαίσιο της κοινωνικής συνοχής</a:t>
            </a:r>
            <a:br>
              <a:rPr lang="el-GR" sz="1800" b="1" i="1" dirty="0">
                <a:latin typeface="Bahnschrift" panose="020B0502040204020203" pitchFamily="34" charset="0"/>
              </a:rPr>
            </a:br>
            <a:endParaRPr lang="en-US" sz="2400" dirty="0">
              <a:latin typeface="Bahnschrift" panose="020B0502040204020203" pitchFamily="34" charset="0"/>
            </a:endParaRPr>
          </a:p>
        </p:txBody>
      </p:sp>
      <p:sp>
        <p:nvSpPr>
          <p:cNvPr id="6" name="Επτάγωνο 5">
            <a:extLst>
              <a:ext uri="{FF2B5EF4-FFF2-40B4-BE49-F238E27FC236}">
                <a16:creationId xmlns:a16="http://schemas.microsoft.com/office/drawing/2014/main" id="{AFD243D3-D7BF-BD7F-9839-DE5CA9D2EDE7}"/>
              </a:ext>
            </a:extLst>
          </p:cNvPr>
          <p:cNvSpPr/>
          <p:nvPr/>
        </p:nvSpPr>
        <p:spPr>
          <a:xfrm>
            <a:off x="1464295" y="1873328"/>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5264695" y="1867362"/>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8221981" y="1867362"/>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1755240" y="2235961"/>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8365144" y="2122824"/>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2" name="TextBox 11">
            <a:extLst>
              <a:ext uri="{FF2B5EF4-FFF2-40B4-BE49-F238E27FC236}">
                <a16:creationId xmlns:a16="http://schemas.microsoft.com/office/drawing/2014/main" id="{BEF0C0F3-4177-176D-A32D-AA8BD36CE6AD}"/>
              </a:ext>
            </a:extLst>
          </p:cNvPr>
          <p:cNvSpPr txBox="1"/>
          <p:nvPr/>
        </p:nvSpPr>
        <p:spPr>
          <a:xfrm>
            <a:off x="745980" y="3841175"/>
            <a:ext cx="4062654" cy="738664"/>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.ii </a:t>
            </a:r>
            <a:r>
              <a:rPr lang="el-GR" sz="1400" dirty="0">
                <a:effectLst/>
                <a:latin typeface="Bahnschrift" panose="020B0502040204020203" pitchFamily="34" charset="0"/>
                <a:ea typeface="Calibri" panose="020F0502020204030204" pitchFamily="34" charset="0"/>
              </a:rPr>
              <a:t>Βελτίωση της ισότιμης πρόσβασης σε ποιοτικές υπηρεσίες εκπαίδευσης, κατάρτισης και διά βίου μάθησης</a:t>
            </a:r>
            <a:endParaRPr lang="el-GR" sz="1000" dirty="0">
              <a:latin typeface="Bahnschrift" panose="020B0502040204020203" pitchFamily="34" charset="0"/>
            </a:endParaRPr>
          </a:p>
        </p:txBody>
      </p:sp>
      <p:sp>
        <p:nvSpPr>
          <p:cNvPr id="13" name="TextBox 12">
            <a:extLst>
              <a:ext uri="{FF2B5EF4-FFF2-40B4-BE49-F238E27FC236}">
                <a16:creationId xmlns:a16="http://schemas.microsoft.com/office/drawing/2014/main" id="{125DA5C5-18F7-8F4B-3ACA-F8362F9220E4}"/>
              </a:ext>
            </a:extLst>
          </p:cNvPr>
          <p:cNvSpPr txBox="1"/>
          <p:nvPr/>
        </p:nvSpPr>
        <p:spPr>
          <a:xfrm>
            <a:off x="745980" y="4891675"/>
            <a:ext cx="4232337" cy="954107"/>
          </a:xfrm>
          <a:prstGeom prst="rect">
            <a:avLst/>
          </a:prstGeom>
          <a:noFill/>
        </p:spPr>
        <p:txBody>
          <a:bodyPr wrap="square" rtlCol="0">
            <a:spAutoFit/>
          </a:bodyPr>
          <a:lstStyle/>
          <a:p>
            <a:r>
              <a:rPr lang="el-GR" sz="1400" dirty="0">
                <a:solidFill>
                  <a:srgbClr val="E1A327"/>
                </a:solidFill>
                <a:latin typeface="Bahnschrift" panose="020B0502040204020203" pitchFamily="34" charset="0"/>
              </a:rPr>
              <a:t>4.</a:t>
            </a:r>
            <a:r>
              <a:rPr lang="en-US" sz="1400" dirty="0">
                <a:solidFill>
                  <a:srgbClr val="E1A327"/>
                </a:solidFill>
                <a:latin typeface="Bahnschrift" panose="020B0502040204020203" pitchFamily="34" charset="0"/>
              </a:rPr>
              <a:t> iii </a:t>
            </a:r>
            <a:r>
              <a:rPr lang="el-GR" sz="1400" dirty="0">
                <a:effectLst/>
                <a:latin typeface="Bahnschrift" panose="020B0502040204020203" pitchFamily="34" charset="0"/>
                <a:ea typeface="Calibri" panose="020F0502020204030204" pitchFamily="34" charset="0"/>
              </a:rPr>
              <a:t>Προώθηση της κοινωνικοοικονομικής ένταξης περιθωριοποιημένων κοινοτήτων, νοικοκυριών με χαμηλό εισόδημα και μειονεκτουσών ομάδων</a:t>
            </a:r>
            <a:endParaRPr lang="el-GR" sz="1400" dirty="0">
              <a:latin typeface="Bahnschrift" panose="020B0502040204020203" pitchFamily="34" charset="0"/>
            </a:endParaRPr>
          </a:p>
        </p:txBody>
      </p:sp>
      <p:sp>
        <p:nvSpPr>
          <p:cNvPr id="15" name="TextBox 14">
            <a:extLst>
              <a:ext uri="{FF2B5EF4-FFF2-40B4-BE49-F238E27FC236}">
                <a16:creationId xmlns:a16="http://schemas.microsoft.com/office/drawing/2014/main" id="{F55D7403-9023-D272-80D6-27D23E4577D4}"/>
              </a:ext>
            </a:extLst>
          </p:cNvPr>
          <p:cNvSpPr txBox="1"/>
          <p:nvPr/>
        </p:nvSpPr>
        <p:spPr>
          <a:xfrm>
            <a:off x="4680591" y="3902731"/>
            <a:ext cx="2489006" cy="677108"/>
          </a:xfrm>
          <a:prstGeom prst="rect">
            <a:avLst/>
          </a:prstGeom>
          <a:noFill/>
        </p:spPr>
        <p:txBody>
          <a:bodyPr wrap="square" rtlCol="0">
            <a:sp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l-GR" dirty="0">
                <a:solidFill>
                  <a:srgbClr val="E1A327"/>
                </a:solidFill>
                <a:latin typeface="Bahnschrift" panose="020B0502040204020203" pitchFamily="34" charset="0"/>
              </a:rPr>
              <a:t>49%</a:t>
            </a:r>
            <a:r>
              <a:rPr lang="el-GR" b="0" u="none" strike="noStrike" kern="1200" dirty="0">
                <a:solidFill>
                  <a:srgbClr val="E1A327"/>
                </a:solidFill>
                <a:latin typeface="Bahnschrift" panose="020B0502040204020203" pitchFamily="34" charset="0"/>
                <a:ea typeface="+mn-ea"/>
                <a:cs typeface="+mn-cs"/>
              </a:rPr>
              <a:t> </a:t>
            </a:r>
            <a:endParaRPr lang="en-US" b="0" u="none" strike="noStrike" kern="1200" dirty="0">
              <a:solidFill>
                <a:srgbClr val="E1A327"/>
              </a:solidFill>
              <a:latin typeface="Bahnschrift" panose="020B0502040204020203" pitchFamily="34" charset="0"/>
              <a:ea typeface="+mn-ea"/>
              <a:cs typeface="+mn-cs"/>
            </a:endParaRPr>
          </a:p>
          <a:p>
            <a:endParaRPr lang="el-GR" sz="2000" dirty="0">
              <a:latin typeface="Bahnschrift" panose="020B0502040204020203" pitchFamily="34" charset="0"/>
            </a:endParaRPr>
          </a:p>
        </p:txBody>
      </p:sp>
      <p:sp>
        <p:nvSpPr>
          <p:cNvPr id="19" name="TextBox 18">
            <a:extLst>
              <a:ext uri="{FF2B5EF4-FFF2-40B4-BE49-F238E27FC236}">
                <a16:creationId xmlns:a16="http://schemas.microsoft.com/office/drawing/2014/main" id="{A57F62D5-96B1-077B-122A-B9F3F3101B69}"/>
              </a:ext>
            </a:extLst>
          </p:cNvPr>
          <p:cNvSpPr txBox="1"/>
          <p:nvPr/>
        </p:nvSpPr>
        <p:spPr>
          <a:xfrm>
            <a:off x="7972009" y="3912570"/>
            <a:ext cx="1542472" cy="738664"/>
          </a:xfrm>
          <a:prstGeom prst="rect">
            <a:avLst/>
          </a:prstGeom>
          <a:noFill/>
        </p:spPr>
        <p:txBody>
          <a:bodyPr wrap="square" rtlCol="0">
            <a:spAutoFit/>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b="0" u="none" strike="noStrike" dirty="0">
                <a:effectLst/>
                <a:latin typeface="Bahnschrift" panose="020B0502040204020203" pitchFamily="34" charset="0"/>
              </a:rPr>
              <a:t>45</a:t>
            </a:r>
            <a:r>
              <a:rPr lang="el-GR" b="0" u="none" strike="noStrike" dirty="0">
                <a:effectLst/>
                <a:latin typeface="Bahnschrift" panose="020B0502040204020203" pitchFamily="34" charset="0"/>
              </a:rPr>
              <a:t>.</a:t>
            </a:r>
            <a:r>
              <a:rPr lang="en-US" b="0" u="none" strike="noStrike" dirty="0">
                <a:effectLst/>
                <a:latin typeface="Bahnschrift" panose="020B0502040204020203" pitchFamily="34" charset="0"/>
              </a:rPr>
              <a:t>100</a:t>
            </a:r>
            <a:r>
              <a:rPr lang="el-GR" b="0" u="none" strike="noStrike" dirty="0">
                <a:effectLst/>
                <a:latin typeface="Bahnschrift" panose="020B0502040204020203" pitchFamily="34" charset="0"/>
              </a:rPr>
              <a:t>.</a:t>
            </a:r>
            <a:r>
              <a:rPr lang="en-US" b="0" u="none" strike="noStrike" dirty="0">
                <a:effectLst/>
                <a:latin typeface="Bahnschrift" panose="020B0502040204020203" pitchFamily="34" charset="0"/>
              </a:rPr>
              <a:t>000</a:t>
            </a:r>
            <a:r>
              <a:rPr lang="el-GR" b="0"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52180" y="5254031"/>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92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082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056 </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24" name="TextBox 23">
            <a:extLst>
              <a:ext uri="{FF2B5EF4-FFF2-40B4-BE49-F238E27FC236}">
                <a16:creationId xmlns:a16="http://schemas.microsoft.com/office/drawing/2014/main" id="{0EE498E4-B5B0-8EB4-983A-335A87347052}"/>
              </a:ext>
            </a:extLst>
          </p:cNvPr>
          <p:cNvSpPr txBox="1"/>
          <p:nvPr/>
        </p:nvSpPr>
        <p:spPr>
          <a:xfrm>
            <a:off x="4674400" y="5141578"/>
            <a:ext cx="2539285" cy="677108"/>
          </a:xfrm>
          <a:prstGeom prst="rect">
            <a:avLst/>
          </a:prstGeom>
          <a:noFill/>
        </p:spPr>
        <p:txBody>
          <a:bodyPr wrap="square" rtlCol="0">
            <a:sp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l-GR" dirty="0">
                <a:solidFill>
                  <a:srgbClr val="E1A327"/>
                </a:solidFill>
                <a:latin typeface="Bahnschrift" panose="020B0502040204020203" pitchFamily="34" charset="0"/>
              </a:rPr>
              <a:t>4%</a:t>
            </a:r>
            <a:endParaRPr lang="en-US" b="0" u="none" strike="noStrike" kern="1200" dirty="0">
              <a:solidFill>
                <a:srgbClr val="E1A327"/>
              </a:solidFill>
              <a:latin typeface="Bahnschrift" panose="020B0502040204020203" pitchFamily="34" charset="0"/>
            </a:endParaRPr>
          </a:p>
          <a:p>
            <a:endParaRPr lang="el-GR" sz="2000" dirty="0">
              <a:latin typeface="Bahnschrift" panose="020B0502040204020203" pitchFamily="34" charset="0"/>
            </a:endParaRPr>
          </a:p>
        </p:txBody>
      </p:sp>
      <p:sp>
        <p:nvSpPr>
          <p:cNvPr id="26" name="TextBox 25">
            <a:extLst>
              <a:ext uri="{FF2B5EF4-FFF2-40B4-BE49-F238E27FC236}">
                <a16:creationId xmlns:a16="http://schemas.microsoft.com/office/drawing/2014/main" id="{A636BB54-834F-BBB8-19EB-FB470B17D5DC}"/>
              </a:ext>
            </a:extLst>
          </p:cNvPr>
          <p:cNvSpPr txBox="1"/>
          <p:nvPr/>
        </p:nvSpPr>
        <p:spPr>
          <a:xfrm>
            <a:off x="8000309" y="5161698"/>
            <a:ext cx="1542472" cy="738664"/>
          </a:xfrm>
          <a:prstGeom prst="rect">
            <a:avLst/>
          </a:prstGeom>
          <a:noFill/>
        </p:spPr>
        <p:txBody>
          <a:bodyPr wrap="square" rtlCol="0">
            <a:spAutoFit/>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US" b="0" u="none" strike="noStrike" dirty="0">
                <a:effectLst/>
                <a:latin typeface="Bahnschrift" panose="020B0502040204020203" pitchFamily="34" charset="0"/>
              </a:rPr>
              <a:t>3</a:t>
            </a:r>
            <a:r>
              <a:rPr lang="el-GR" b="0" u="none" strike="noStrike" dirty="0">
                <a:effectLst/>
                <a:latin typeface="Bahnschrift" panose="020B0502040204020203" pitchFamily="34" charset="0"/>
              </a:rPr>
              <a:t>.</a:t>
            </a:r>
            <a:r>
              <a:rPr lang="en-US" b="0" u="none" strike="noStrike" dirty="0">
                <a:effectLst/>
                <a:latin typeface="Bahnschrift" panose="020B0502040204020203" pitchFamily="34" charset="0"/>
              </a:rPr>
              <a:t>500</a:t>
            </a:r>
            <a:r>
              <a:rPr lang="el-GR" b="0" u="none" strike="noStrike" dirty="0">
                <a:effectLst/>
                <a:latin typeface="Bahnschrift" panose="020B0502040204020203" pitchFamily="34" charset="0"/>
              </a:rPr>
              <a:t>.</a:t>
            </a:r>
            <a:r>
              <a:rPr lang="en-US" b="0" u="none" strike="noStrike" dirty="0">
                <a:effectLst/>
                <a:latin typeface="Bahnschrift" panose="020B0502040204020203" pitchFamily="34" charset="0"/>
              </a:rPr>
              <a:t>000 </a:t>
            </a:r>
            <a:r>
              <a:rPr lang="el-GR" dirty="0">
                <a:latin typeface="Bahnschrift" panose="020B0502040204020203" pitchFamily="34" charset="0"/>
              </a:rPr>
              <a:t>€</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3" name="TextBox 2">
            <a:extLst>
              <a:ext uri="{FF2B5EF4-FFF2-40B4-BE49-F238E27FC236}">
                <a16:creationId xmlns:a16="http://schemas.microsoft.com/office/drawing/2014/main" id="{C7DFC3DB-120F-7AAC-CD03-B6F0D89C0FF3}"/>
              </a:ext>
            </a:extLst>
          </p:cNvPr>
          <p:cNvSpPr txBox="1"/>
          <p:nvPr/>
        </p:nvSpPr>
        <p:spPr>
          <a:xfrm>
            <a:off x="5347699" y="2122824"/>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4" name="Ορθογώνιο 3">
            <a:extLst>
              <a:ext uri="{FF2B5EF4-FFF2-40B4-BE49-F238E27FC236}">
                <a16:creationId xmlns:a16="http://schemas.microsoft.com/office/drawing/2014/main" id="{ED36E37D-5D65-734B-0E78-BA8A533CDC8B}"/>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3874265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F1DD4558-B772-7A9E-D073-CD62A5DC5EA3}"/>
              </a:ext>
            </a:extLst>
          </p:cNvPr>
          <p:cNvSpPr/>
          <p:nvPr/>
        </p:nvSpPr>
        <p:spPr>
          <a:xfrm>
            <a:off x="10844613" y="0"/>
            <a:ext cx="1347387" cy="3429000"/>
          </a:xfrm>
          <a:prstGeom prst="rect">
            <a:avLst/>
          </a:prstGeom>
          <a:solidFill>
            <a:srgbClr val="0530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Ορθογώνιο 4">
            <a:extLst>
              <a:ext uri="{FF2B5EF4-FFF2-40B4-BE49-F238E27FC236}">
                <a16:creationId xmlns:a16="http://schemas.microsoft.com/office/drawing/2014/main" id="{99C56CB6-BDC4-CD9A-6C4E-F37819B8A97A}"/>
              </a:ext>
            </a:extLst>
          </p:cNvPr>
          <p:cNvSpPr/>
          <p:nvPr/>
        </p:nvSpPr>
        <p:spPr>
          <a:xfrm>
            <a:off x="9497226" y="3429000"/>
            <a:ext cx="1347387" cy="3429000"/>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Google Shape;214;p33">
            <a:extLst>
              <a:ext uri="{FF2B5EF4-FFF2-40B4-BE49-F238E27FC236}">
                <a16:creationId xmlns:a16="http://schemas.microsoft.com/office/drawing/2014/main" id="{B99BCB78-5A53-76B0-1AED-D40334D1AC09}"/>
              </a:ext>
            </a:extLst>
          </p:cNvPr>
          <p:cNvSpPr txBox="1">
            <a:spLocks noGrp="1"/>
          </p:cNvSpPr>
          <p:nvPr>
            <p:ph type="title"/>
          </p:nvPr>
        </p:nvSpPr>
        <p:spPr>
          <a:xfrm>
            <a:off x="3989541" y="1519576"/>
            <a:ext cx="4232100" cy="755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l-GR" sz="3200" b="1" dirty="0">
                <a:solidFill>
                  <a:schemeClr val="tx1">
                    <a:lumMod val="85000"/>
                    <a:lumOff val="15000"/>
                  </a:schemeClr>
                </a:solidFill>
                <a:latin typeface="Bahnschrift Condensed" panose="020B0502040204020203" pitchFamily="34" charset="0"/>
                <a:cs typeface="Times New Roman" panose="02020603050405020304" pitchFamily="18" charset="0"/>
              </a:rPr>
              <a:t>Όραμα του ΠΕΠ </a:t>
            </a:r>
            <a:r>
              <a:rPr lang="el-GR" sz="3200" b="1" dirty="0">
                <a:latin typeface="Bahnschrift Condensed" panose="020B0502040204020203" pitchFamily="34" charset="0"/>
                <a:cs typeface="Times New Roman" panose="02020603050405020304" pitchFamily="18" charset="0"/>
              </a:rPr>
              <a:t>Δυτικής</a:t>
            </a:r>
            <a:r>
              <a:rPr lang="el-GR" sz="3200" b="1" dirty="0">
                <a:solidFill>
                  <a:schemeClr val="tx1">
                    <a:lumMod val="85000"/>
                    <a:lumOff val="15000"/>
                  </a:schemeClr>
                </a:solidFill>
                <a:latin typeface="Bahnschrift Condensed" panose="020B0502040204020203" pitchFamily="34" charset="0"/>
                <a:cs typeface="Times New Roman" panose="02020603050405020304" pitchFamily="18" charset="0"/>
              </a:rPr>
              <a:t> Ελλάδας 2021-2027</a:t>
            </a:r>
            <a:endParaRPr sz="3200" b="1" dirty="0">
              <a:solidFill>
                <a:schemeClr val="tx1">
                  <a:lumMod val="85000"/>
                  <a:lumOff val="15000"/>
                </a:schemeClr>
              </a:solidFill>
              <a:latin typeface="Montserrat" panose="00000500000000000000" pitchFamily="2" charset="0"/>
            </a:endParaRPr>
          </a:p>
        </p:txBody>
      </p:sp>
      <p:sp>
        <p:nvSpPr>
          <p:cNvPr id="7" name="Google Shape;215;p33">
            <a:extLst>
              <a:ext uri="{FF2B5EF4-FFF2-40B4-BE49-F238E27FC236}">
                <a16:creationId xmlns:a16="http://schemas.microsoft.com/office/drawing/2014/main" id="{6E909997-63B4-A825-125D-D7A53C8E2ED7}"/>
              </a:ext>
            </a:extLst>
          </p:cNvPr>
          <p:cNvSpPr txBox="1">
            <a:spLocks/>
          </p:cNvSpPr>
          <p:nvPr/>
        </p:nvSpPr>
        <p:spPr>
          <a:xfrm>
            <a:off x="2653738" y="2654900"/>
            <a:ext cx="6386288" cy="2011800"/>
          </a:xfrm>
          <a:prstGeom prst="rect">
            <a:avLst/>
          </a:prstGeom>
        </p:spPr>
        <p:txBody>
          <a:bodyPr spcFirstLastPara="1" vert="horz" wrap="square"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l-GR" sz="2000" dirty="0">
                <a:latin typeface="Bahnschrift" panose="020B0502040204020203" pitchFamily="34" charset="0"/>
              </a:rPr>
              <a:t>Μετασχηματισμός σε μια δίκαιη, έξυπνη και αποτελεσματική ευρωπαϊκή Περιφέρεια, που θα αποτελεί υπερτοπικό κόμβο τεχνολογίας καινοτομίας, έρευνας και δημιουργικότητας, υπόδειγμα κοινωνικής συνοχής, τόπο ανάδειξης ολυμπισμού, εθελοντισμού και πολιτισμού.</a:t>
            </a:r>
          </a:p>
        </p:txBody>
      </p:sp>
      <p:pic>
        <p:nvPicPr>
          <p:cNvPr id="3" name="Εικόνα 2" descr="Εικόνα που περιέχει νυχτερινός ουρανός">
            <a:extLst>
              <a:ext uri="{FF2B5EF4-FFF2-40B4-BE49-F238E27FC236}">
                <a16:creationId xmlns:a16="http://schemas.microsoft.com/office/drawing/2014/main" id="{C5C0795F-FA3D-54D2-3FD0-EADF45559860}"/>
              </a:ext>
            </a:extLst>
          </p:cNvPr>
          <p:cNvPicPr>
            <a:picLocks noChangeAspect="1"/>
          </p:cNvPicPr>
          <p:nvPr/>
        </p:nvPicPr>
        <p:blipFill rotWithShape="1">
          <a:blip r:embed="rId2">
            <a:extLst>
              <a:ext uri="{BEBA8EAE-BF5A-486C-A8C5-ECC9F3942E4B}">
                <a14:imgProps xmlns:a14="http://schemas.microsoft.com/office/drawing/2010/main">
                  <a14:imgLayer r:embed="rId3">
                    <a14:imgEffect>
                      <a14:saturation sat="400000"/>
                    </a14:imgEffect>
                  </a14:imgLayer>
                </a14:imgProps>
              </a:ext>
              <a:ext uri="{28A0092B-C50C-407E-A947-70E740481C1C}">
                <a14:useLocalDpi xmlns:a14="http://schemas.microsoft.com/office/drawing/2010/main" val="0"/>
              </a:ext>
            </a:extLst>
          </a:blip>
          <a:srcRect l="25389" t="10067" r="23339" b="10907"/>
          <a:stretch/>
        </p:blipFill>
        <p:spPr>
          <a:xfrm>
            <a:off x="100585" y="1783080"/>
            <a:ext cx="4727448" cy="4857001"/>
          </a:xfrm>
          <a:prstGeom prst="rect">
            <a:avLst/>
          </a:prstGeom>
        </p:spPr>
      </p:pic>
    </p:spTree>
    <p:extLst>
      <p:ext uri="{BB962C8B-B14F-4D97-AF65-F5344CB8AC3E}">
        <p14:creationId xmlns:p14="http://schemas.microsoft.com/office/powerpoint/2010/main" val="925662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Επτάγωνο 5">
            <a:extLst>
              <a:ext uri="{FF2B5EF4-FFF2-40B4-BE49-F238E27FC236}">
                <a16:creationId xmlns:a16="http://schemas.microsoft.com/office/drawing/2014/main" id="{AFD243D3-D7BF-BD7F-9839-DE5CA9D2EDE7}"/>
              </a:ext>
            </a:extLst>
          </p:cNvPr>
          <p:cNvSpPr/>
          <p:nvPr/>
        </p:nvSpPr>
        <p:spPr>
          <a:xfrm>
            <a:off x="1456728" y="1869441"/>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5264695" y="1902613"/>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8101910" y="1909526"/>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1747673" y="2232074"/>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8245073" y="2164988"/>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6" name="TextBox 15">
            <a:extLst>
              <a:ext uri="{FF2B5EF4-FFF2-40B4-BE49-F238E27FC236}">
                <a16:creationId xmlns:a16="http://schemas.microsoft.com/office/drawing/2014/main" id="{C7E86BE6-21DC-9D2F-31B2-64DF130201E9}"/>
              </a:ext>
            </a:extLst>
          </p:cNvPr>
          <p:cNvSpPr txBox="1"/>
          <p:nvPr/>
        </p:nvSpPr>
        <p:spPr>
          <a:xfrm>
            <a:off x="4146521" y="5514916"/>
            <a:ext cx="3557143" cy="677108"/>
          </a:xfrm>
          <a:prstGeom prst="rect">
            <a:avLst/>
          </a:prstGeom>
          <a:noFill/>
        </p:spPr>
        <p:txBody>
          <a:bodyPr wrap="square" rtlCol="0">
            <a:sp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l-GR" dirty="0">
                <a:solidFill>
                  <a:srgbClr val="E1A327"/>
                </a:solidFill>
                <a:latin typeface="Bahnschrift" panose="020B0502040204020203" pitchFamily="34" charset="0"/>
              </a:rPr>
              <a:t>19%</a:t>
            </a:r>
            <a:r>
              <a:rPr lang="el-GR" b="0" u="none" strike="noStrike" kern="1200" dirty="0">
                <a:solidFill>
                  <a:srgbClr val="E1A327"/>
                </a:solidFill>
                <a:effectLst/>
                <a:latin typeface="Bahnschrift" panose="020B0502040204020203" pitchFamily="34" charset="0"/>
                <a:ea typeface="+mn-ea"/>
                <a:cs typeface="+mn-cs"/>
              </a:rPr>
              <a:t> </a:t>
            </a:r>
            <a:endParaRPr lang="en-US" b="0" u="none" strike="noStrike" kern="1200" dirty="0">
              <a:solidFill>
                <a:srgbClr val="E1A327"/>
              </a:solidFill>
              <a:effectLst/>
              <a:latin typeface="Bahnschrift" panose="020B0502040204020203" pitchFamily="34" charset="0"/>
              <a:ea typeface="+mn-ea"/>
              <a:cs typeface="+mn-cs"/>
            </a:endParaRPr>
          </a:p>
          <a:p>
            <a:endParaRPr lang="el-GR" sz="20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52180" y="5254031"/>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92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082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056 </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3" name="TextBox 2">
            <a:extLst>
              <a:ext uri="{FF2B5EF4-FFF2-40B4-BE49-F238E27FC236}">
                <a16:creationId xmlns:a16="http://schemas.microsoft.com/office/drawing/2014/main" id="{CC94512C-777B-93E7-2019-E406BA6DF119}"/>
              </a:ext>
            </a:extLst>
          </p:cNvPr>
          <p:cNvSpPr txBox="1"/>
          <p:nvPr/>
        </p:nvSpPr>
        <p:spPr>
          <a:xfrm>
            <a:off x="279255" y="5392530"/>
            <a:ext cx="3942864" cy="954107"/>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.v</a:t>
            </a:r>
            <a:r>
              <a:rPr lang="el-GR" sz="1400" b="1" dirty="0">
                <a:solidFill>
                  <a:srgbClr val="E1A327"/>
                </a:solidFill>
                <a:effectLst/>
                <a:latin typeface="Bahnschrift" panose="020B0502040204020203" pitchFamily="34"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Ενίσχυση του ρόλου του πολιτισμού και του βιώσιμου τουρισμού στην οικονομική ανάπτυξη, την κοινωνική ένταξη και την κοινωνική καινοτομία</a:t>
            </a:r>
            <a:endParaRPr lang="el-GR" sz="1400" dirty="0">
              <a:latin typeface="Bahnschrift" panose="020B0502040204020203" pitchFamily="34" charset="0"/>
            </a:endParaRPr>
          </a:p>
        </p:txBody>
      </p:sp>
      <p:sp>
        <p:nvSpPr>
          <p:cNvPr id="25" name="TextBox 24">
            <a:extLst>
              <a:ext uri="{FF2B5EF4-FFF2-40B4-BE49-F238E27FC236}">
                <a16:creationId xmlns:a16="http://schemas.microsoft.com/office/drawing/2014/main" id="{C9EA5E24-EFFF-A093-BC2E-DA4CA68657B2}"/>
              </a:ext>
            </a:extLst>
          </p:cNvPr>
          <p:cNvSpPr txBox="1"/>
          <p:nvPr/>
        </p:nvSpPr>
        <p:spPr>
          <a:xfrm>
            <a:off x="4382199" y="4073401"/>
            <a:ext cx="3085789" cy="677108"/>
          </a:xfrm>
          <a:prstGeom prst="rect">
            <a:avLst/>
          </a:prstGeom>
          <a:noFill/>
        </p:spPr>
        <p:txBody>
          <a:bodyPr wrap="square" rtlCol="0">
            <a:spAutoFit/>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lang="el-GR" dirty="0">
                <a:solidFill>
                  <a:srgbClr val="E1A327"/>
                </a:solidFill>
                <a:latin typeface="Bahnschrift" panose="020B0502040204020203" pitchFamily="34" charset="0"/>
              </a:rPr>
              <a:t>28%</a:t>
            </a:r>
            <a:endParaRPr lang="en-US" b="0" u="none" strike="noStrike" kern="1200" dirty="0">
              <a:solidFill>
                <a:srgbClr val="E1A327"/>
              </a:solidFill>
              <a:effectLst/>
              <a:latin typeface="Bahnschrift" panose="020B0502040204020203" pitchFamily="34" charset="0"/>
              <a:ea typeface="+mn-ea"/>
              <a:cs typeface="+mn-cs"/>
            </a:endParaRPr>
          </a:p>
          <a:p>
            <a:endParaRPr lang="el-GR" sz="2000" dirty="0">
              <a:latin typeface="Bahnschrift" panose="020B0502040204020203" pitchFamily="34" charset="0"/>
            </a:endParaRPr>
          </a:p>
        </p:txBody>
      </p:sp>
      <p:sp>
        <p:nvSpPr>
          <p:cNvPr id="27" name="TextBox 26">
            <a:extLst>
              <a:ext uri="{FF2B5EF4-FFF2-40B4-BE49-F238E27FC236}">
                <a16:creationId xmlns:a16="http://schemas.microsoft.com/office/drawing/2014/main" id="{2B6F0C2A-99EE-D4D1-7C6C-9F1A3325B529}"/>
              </a:ext>
            </a:extLst>
          </p:cNvPr>
          <p:cNvSpPr txBox="1"/>
          <p:nvPr/>
        </p:nvSpPr>
        <p:spPr>
          <a:xfrm>
            <a:off x="8101910" y="4048001"/>
            <a:ext cx="1542472" cy="369332"/>
          </a:xfrm>
          <a:prstGeom prst="rect">
            <a:avLst/>
          </a:prstGeom>
          <a:noFill/>
        </p:spPr>
        <p:txBody>
          <a:bodyPr wrap="square" rtlCol="0">
            <a:spAutoFit/>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b="0" u="none" strike="noStrike" dirty="0">
                <a:effectLst/>
                <a:latin typeface="Bahnschrift" panose="020B0502040204020203" pitchFamily="34" charset="0"/>
              </a:rPr>
              <a:t>25</a:t>
            </a:r>
            <a:r>
              <a:rPr lang="el-GR" b="0" u="none" strike="noStrike" dirty="0">
                <a:effectLst/>
                <a:latin typeface="Bahnschrift" panose="020B0502040204020203" pitchFamily="34" charset="0"/>
              </a:rPr>
              <a:t>.5</a:t>
            </a:r>
            <a:r>
              <a:rPr lang="en-US" b="0" u="none" strike="noStrike" dirty="0">
                <a:effectLst/>
                <a:latin typeface="Bahnschrift" panose="020B0502040204020203" pitchFamily="34" charset="0"/>
              </a:rPr>
              <a:t>00</a:t>
            </a:r>
            <a:r>
              <a:rPr lang="el-GR" b="0" u="none" strike="noStrike" dirty="0">
                <a:effectLst/>
                <a:latin typeface="Bahnschrift" panose="020B0502040204020203" pitchFamily="34" charset="0"/>
              </a:rPr>
              <a:t>.</a:t>
            </a:r>
            <a:r>
              <a:rPr lang="en-US" b="0" u="none" strike="noStrike" dirty="0">
                <a:effectLst/>
                <a:latin typeface="Bahnschrift" panose="020B0502040204020203" pitchFamily="34" charset="0"/>
              </a:rPr>
              <a:t>000 </a:t>
            </a:r>
            <a:r>
              <a:rPr lang="el-GR" b="0" u="none" strike="noStrike" dirty="0">
                <a:effectLst/>
                <a:latin typeface="Bahnschrift" panose="020B0502040204020203" pitchFamily="34" charset="0"/>
              </a:rPr>
              <a:t>€</a:t>
            </a:r>
            <a:endParaRPr lang="el-GR" sz="2400" dirty="0">
              <a:latin typeface="Bahnschrift" panose="020B0502040204020203" pitchFamily="34" charset="0"/>
            </a:endParaRPr>
          </a:p>
        </p:txBody>
      </p:sp>
      <p:sp>
        <p:nvSpPr>
          <p:cNvPr id="28" name="TextBox 27">
            <a:extLst>
              <a:ext uri="{FF2B5EF4-FFF2-40B4-BE49-F238E27FC236}">
                <a16:creationId xmlns:a16="http://schemas.microsoft.com/office/drawing/2014/main" id="{002154A6-8D2A-5576-3F6E-3E12A8F2AEEC}"/>
              </a:ext>
            </a:extLst>
          </p:cNvPr>
          <p:cNvSpPr txBox="1"/>
          <p:nvPr/>
        </p:nvSpPr>
        <p:spPr>
          <a:xfrm>
            <a:off x="8106300" y="5453360"/>
            <a:ext cx="1542472" cy="369332"/>
          </a:xfrm>
          <a:prstGeom prst="rect">
            <a:avLst/>
          </a:prstGeom>
          <a:noFill/>
        </p:spPr>
        <p:txBody>
          <a:bodyPr wrap="square" rtlCol="0">
            <a:spAutoFit/>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b="0" u="none" strike="noStrike" dirty="0">
                <a:effectLst/>
                <a:latin typeface="Bahnschrift" panose="020B0502040204020203" pitchFamily="34" charset="0"/>
              </a:rPr>
              <a:t>17</a:t>
            </a:r>
            <a:r>
              <a:rPr lang="el-GR" b="0" u="none" strike="noStrike" dirty="0">
                <a:effectLst/>
                <a:latin typeface="Bahnschrift" panose="020B0502040204020203" pitchFamily="34" charset="0"/>
              </a:rPr>
              <a:t>.</a:t>
            </a:r>
            <a:r>
              <a:rPr lang="en-US" b="0" u="none" strike="noStrike" dirty="0">
                <a:effectLst/>
                <a:latin typeface="Bahnschrift" panose="020B0502040204020203" pitchFamily="34" charset="0"/>
              </a:rPr>
              <a:t>982</a:t>
            </a:r>
            <a:r>
              <a:rPr lang="el-GR" b="0" u="none" strike="noStrike" dirty="0">
                <a:effectLst/>
                <a:latin typeface="Bahnschrift" panose="020B0502040204020203" pitchFamily="34" charset="0"/>
              </a:rPr>
              <a:t>.</a:t>
            </a:r>
            <a:r>
              <a:rPr lang="en-US" b="0" u="none" strike="noStrike" dirty="0">
                <a:effectLst/>
                <a:latin typeface="Bahnschrift" panose="020B0502040204020203" pitchFamily="34" charset="0"/>
              </a:rPr>
              <a:t>056</a:t>
            </a:r>
            <a:r>
              <a:rPr lang="el-GR" b="0" u="none" strike="noStrike" dirty="0">
                <a:effectLst/>
                <a:latin typeface="Bahnschrift" panose="020B0502040204020203" pitchFamily="34" charset="0"/>
              </a:rPr>
              <a:t> €</a:t>
            </a:r>
            <a:endParaRPr lang="el-GR" sz="2400" dirty="0">
              <a:latin typeface="Bahnschrift" panose="020B0502040204020203" pitchFamily="34" charset="0"/>
            </a:endParaRPr>
          </a:p>
        </p:txBody>
      </p:sp>
      <p:sp>
        <p:nvSpPr>
          <p:cNvPr id="17" name="TextBox 16">
            <a:extLst>
              <a:ext uri="{FF2B5EF4-FFF2-40B4-BE49-F238E27FC236}">
                <a16:creationId xmlns:a16="http://schemas.microsoft.com/office/drawing/2014/main" id="{641E7067-D37C-5169-9000-3C69F791839F}"/>
              </a:ext>
            </a:extLst>
          </p:cNvPr>
          <p:cNvSpPr txBox="1"/>
          <p:nvPr/>
        </p:nvSpPr>
        <p:spPr>
          <a:xfrm>
            <a:off x="279255" y="3504014"/>
            <a:ext cx="4071289" cy="1815882"/>
          </a:xfrm>
          <a:prstGeom prst="rect">
            <a:avLst/>
          </a:prstGeom>
          <a:noFill/>
        </p:spPr>
        <p:txBody>
          <a:bodyPr wrap="square" rtlCol="0">
            <a:spAutoFit/>
          </a:bodyPr>
          <a:lstStyle/>
          <a:p>
            <a:r>
              <a:rPr lang="el-GR" sz="1400" dirty="0">
                <a:solidFill>
                  <a:srgbClr val="E1A327"/>
                </a:solidFill>
                <a:latin typeface="Bahnschrift" panose="020B0502040204020203" pitchFamily="34" charset="0"/>
              </a:rPr>
              <a:t>4.</a:t>
            </a:r>
            <a:r>
              <a:rPr lang="en-US" sz="1400" dirty="0">
                <a:solidFill>
                  <a:srgbClr val="E1A327"/>
                </a:solidFill>
                <a:latin typeface="Bahnschrift" panose="020B0502040204020203" pitchFamily="34" charset="0"/>
              </a:rPr>
              <a:t> </a:t>
            </a:r>
            <a:r>
              <a:rPr lang="en-US" sz="1400" dirty="0">
                <a:solidFill>
                  <a:srgbClr val="E1A327"/>
                </a:solidFill>
                <a:effectLst/>
                <a:latin typeface="Bahnschrift" panose="020B0502040204020203" pitchFamily="34" charset="0"/>
                <a:ea typeface="Calibri" panose="020F0502020204030204" pitchFamily="34" charset="0"/>
              </a:rPr>
              <a:t>iv</a:t>
            </a:r>
            <a:r>
              <a:rPr lang="el-GR" sz="1400" dirty="0">
                <a:solidFill>
                  <a:srgbClr val="E1A327"/>
                </a:solidFill>
                <a:latin typeface="Bahnschrift" panose="020B0502040204020203" pitchFamily="34"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Εξασφάλιση ισότιμης πρόσβασης στην υγειονομική περίθαλψη και ενίσχυση της</a:t>
            </a:r>
          </a:p>
          <a:p>
            <a:r>
              <a:rPr lang="el-GR" sz="1400" dirty="0">
                <a:effectLst/>
                <a:latin typeface="Bahnschrift" panose="020B0502040204020203" pitchFamily="34" charset="0"/>
                <a:ea typeface="Calibri" panose="020F0502020204030204" pitchFamily="34" charset="0"/>
              </a:rPr>
              <a:t>ανθεκτικότητας των συστημάτων υγείας, συμπεριλαμβανομένης της πρωτοβάθμιας υγειονομικής περίθαλψης, και προώθηση της μετάβασης από την ιδρυματική φροντίδα στη φροντίδα που βασίζεται σε επίπεδο οικογένειας και τοπικής κοινότητας</a:t>
            </a:r>
            <a:endParaRPr lang="el-GR" sz="1400" dirty="0">
              <a:latin typeface="Bahnschrift" panose="020B0502040204020203" pitchFamily="34" charset="0"/>
            </a:endParaRPr>
          </a:p>
        </p:txBody>
      </p:sp>
      <p:sp>
        <p:nvSpPr>
          <p:cNvPr id="4" name="TextBox 3">
            <a:extLst>
              <a:ext uri="{FF2B5EF4-FFF2-40B4-BE49-F238E27FC236}">
                <a16:creationId xmlns:a16="http://schemas.microsoft.com/office/drawing/2014/main" id="{80158D1A-CD37-9C43-55B3-3CC703CB5CDB}"/>
              </a:ext>
            </a:extLst>
          </p:cNvPr>
          <p:cNvSpPr txBox="1"/>
          <p:nvPr/>
        </p:nvSpPr>
        <p:spPr>
          <a:xfrm>
            <a:off x="5347700" y="2147064"/>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12" name="Ορθογώνιο 11">
            <a:extLst>
              <a:ext uri="{FF2B5EF4-FFF2-40B4-BE49-F238E27FC236}">
                <a16:creationId xmlns:a16="http://schemas.microsoft.com/office/drawing/2014/main" id="{791C1E01-C81F-B0D3-945E-5CDB8BD5846F}"/>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Θέση κειμένου 2">
            <a:extLst>
              <a:ext uri="{FF2B5EF4-FFF2-40B4-BE49-F238E27FC236}">
                <a16:creationId xmlns:a16="http://schemas.microsoft.com/office/drawing/2014/main" id="{B7071CA3-2AC5-5AA4-1255-135ECCC72922}"/>
              </a:ext>
            </a:extLst>
          </p:cNvPr>
          <p:cNvSpPr txBox="1">
            <a:spLocks/>
          </p:cNvSpPr>
          <p:nvPr/>
        </p:nvSpPr>
        <p:spPr>
          <a:xfrm>
            <a:off x="3097033" y="508306"/>
            <a:ext cx="8769978" cy="1257233"/>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5100" dirty="0">
                <a:latin typeface="Bahnschrift Condensed" panose="020B0502040204020203" pitchFamily="34" charset="0"/>
                <a:cs typeface="Times New Roman" panose="02020603050405020304" pitchFamily="18" charset="0"/>
              </a:rPr>
              <a:t>ΠΡΟΤΕΡΑΙΟΤΗΤΑ 4Α</a:t>
            </a:r>
          </a:p>
          <a:p>
            <a:pPr marL="0" indent="0" algn="r">
              <a:lnSpc>
                <a:spcPct val="120000"/>
              </a:lnSpc>
              <a:buNone/>
            </a:pPr>
            <a:r>
              <a:rPr lang="el-GR" dirty="0">
                <a:latin typeface="Bahnschrift Condensed" panose="020B0502040204020203" pitchFamily="34" charset="0"/>
                <a:cs typeface="Times New Roman" panose="02020603050405020304" pitchFamily="18" charset="0"/>
              </a:rPr>
              <a:t>Ενίσχυση υποδομών στο πλαίσιο της κοινωνικής συνοχής</a:t>
            </a:r>
            <a:br>
              <a:rPr lang="el-GR" sz="1800" b="1" i="1" dirty="0">
                <a:latin typeface="Bahnschrift" panose="020B0502040204020203" pitchFamily="34" charset="0"/>
              </a:rPr>
            </a:br>
            <a:endParaRPr lang="en-US" sz="2400" dirty="0">
              <a:latin typeface="Bahnschrift" panose="020B0502040204020203" pitchFamily="34" charset="0"/>
            </a:endParaRPr>
          </a:p>
        </p:txBody>
      </p:sp>
    </p:spTree>
    <p:extLst>
      <p:ext uri="{BB962C8B-B14F-4D97-AF65-F5344CB8AC3E}">
        <p14:creationId xmlns:p14="http://schemas.microsoft.com/office/powerpoint/2010/main" val="449521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AE794B43-1FBF-A3E3-AFA0-2B56526EE752}"/>
              </a:ext>
            </a:extLst>
          </p:cNvPr>
          <p:cNvSpPr/>
          <p:nvPr/>
        </p:nvSpPr>
        <p:spPr>
          <a:xfrm>
            <a:off x="6096000" y="0"/>
            <a:ext cx="6096000" cy="6858000"/>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Title 1">
            <a:extLst>
              <a:ext uri="{FF2B5EF4-FFF2-40B4-BE49-F238E27FC236}">
                <a16:creationId xmlns:a16="http://schemas.microsoft.com/office/drawing/2014/main" id="{37FB625E-182F-AC66-2D53-36D4C59E3E3A}"/>
              </a:ext>
            </a:extLst>
          </p:cNvPr>
          <p:cNvSpPr txBox="1">
            <a:spLocks/>
          </p:cNvSpPr>
          <p:nvPr/>
        </p:nvSpPr>
        <p:spPr>
          <a:xfrm>
            <a:off x="6232342" y="800922"/>
            <a:ext cx="5620096" cy="3054162"/>
          </a:xfrm>
          <a:prstGeom prst="rect">
            <a:avLst/>
          </a:prstGeom>
        </p:spPr>
        <p:txBody>
          <a:bodyPr>
            <a:normAutofit fontScale="4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gn="r">
              <a:buNone/>
            </a:pPr>
            <a:r>
              <a:rPr lang="el-GR" sz="96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ΠΡΟΤΕΡΑΙΟΤΗΤΑ 4Β</a:t>
            </a:r>
          </a:p>
          <a:p>
            <a:pPr marL="0" indent="0" algn="r">
              <a:lnSpc>
                <a:spcPct val="120000"/>
              </a:lnSpc>
              <a:buNone/>
            </a:pPr>
            <a:r>
              <a:rPr lang="el-GR" sz="80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Στήριξη κοινωνικής συνοχής και ανθρώπινου δυναμικού στην Δυτική Ελλάδα</a:t>
            </a:r>
            <a:br>
              <a:rPr lang="el-GR" sz="12300" b="1" i="1" dirty="0">
                <a:solidFill>
                  <a:schemeClr val="bg1"/>
                </a:solidFill>
                <a:effectLst>
                  <a:outerShdw blurRad="38100" dist="38100" dir="2700000" algn="tl">
                    <a:srgbClr val="000000">
                      <a:alpha val="43137"/>
                    </a:srgbClr>
                  </a:outerShdw>
                </a:effectLst>
                <a:latin typeface="Bahnschrift" panose="020B0502040204020203" pitchFamily="34" charset="0"/>
              </a:rPr>
            </a:br>
            <a:endParaRPr lang="en-US" sz="12300" dirty="0">
              <a:solidFill>
                <a:schemeClr val="bg1"/>
              </a:solidFill>
              <a:effectLst>
                <a:outerShdw blurRad="38100" dist="38100" dir="2700000" algn="tl">
                  <a:srgbClr val="000000">
                    <a:alpha val="43137"/>
                  </a:srgbClr>
                </a:outerShdw>
              </a:effectLst>
              <a:latin typeface="Bahnschrift" panose="020B0502040204020203" pitchFamily="34" charset="0"/>
            </a:endParaRPr>
          </a:p>
        </p:txBody>
      </p:sp>
      <p:pic>
        <p:nvPicPr>
          <p:cNvPr id="6" name="Εικόνα 5" descr="Εικόνα που περιέχει νυχτερινός ουρανός&#10;&#10;Περιγραφή που δημιουργήθηκε αυτόματα">
            <a:extLst>
              <a:ext uri="{FF2B5EF4-FFF2-40B4-BE49-F238E27FC236}">
                <a16:creationId xmlns:a16="http://schemas.microsoft.com/office/drawing/2014/main" id="{2C7220BB-81A0-9CF5-0E30-491811006FF8}"/>
              </a:ext>
            </a:extLst>
          </p:cNvPr>
          <p:cNvPicPr>
            <a:picLocks noChangeAspect="1"/>
          </p:cNvPicPr>
          <p:nvPr/>
        </p:nvPicPr>
        <p:blipFill>
          <a:blip r:embed="rId2">
            <a:duotone>
              <a:schemeClr val="accent3">
                <a:shade val="45000"/>
                <a:satMod val="135000"/>
              </a:schemeClr>
              <a:prstClr val="white"/>
            </a:duotone>
            <a:extLst>
              <a:ext uri="{BEBA8EAE-BF5A-486C-A8C5-ECC9F3942E4B}">
                <a14:imgProps xmlns:a14="http://schemas.microsoft.com/office/drawing/2010/main">
                  <a14:imgLayer r:embed="rId3">
                    <a14:imgEffect>
                      <a14:saturation sat="300000"/>
                    </a14:imgEffect>
                  </a14:imgLayer>
                </a14:imgProps>
              </a:ext>
              <a:ext uri="{28A0092B-C50C-407E-A947-70E740481C1C}">
                <a14:useLocalDpi xmlns:a14="http://schemas.microsoft.com/office/drawing/2010/main" val="0"/>
              </a:ext>
            </a:extLst>
          </a:blip>
          <a:stretch>
            <a:fillRect/>
          </a:stretch>
        </p:blipFill>
        <p:spPr>
          <a:xfrm rot="157366">
            <a:off x="5164056" y="524903"/>
            <a:ext cx="6256009" cy="4199596"/>
          </a:xfrm>
          <a:prstGeom prst="rect">
            <a:avLst/>
          </a:prstGeom>
          <a:scene3d>
            <a:camera prst="orthographicFront">
              <a:rot lat="0" lon="10200000" rev="0"/>
            </a:camera>
            <a:lightRig rig="threePt" dir="t"/>
          </a:scene3d>
        </p:spPr>
      </p:pic>
      <p:sp>
        <p:nvSpPr>
          <p:cNvPr id="7" name="Ορθογώνιο 6">
            <a:extLst>
              <a:ext uri="{FF2B5EF4-FFF2-40B4-BE49-F238E27FC236}">
                <a16:creationId xmlns:a16="http://schemas.microsoft.com/office/drawing/2014/main" id="{A11B58BC-F356-C57B-AC31-A2AF3AF624FF}"/>
              </a:ext>
            </a:extLst>
          </p:cNvPr>
          <p:cNvSpPr/>
          <p:nvPr/>
        </p:nvSpPr>
        <p:spPr>
          <a:xfrm>
            <a:off x="5180205" y="6354618"/>
            <a:ext cx="3241964" cy="503382"/>
          </a:xfrm>
          <a:prstGeom prst="rect">
            <a:avLst/>
          </a:prstGeom>
          <a:solidFill>
            <a:srgbClr val="E1A327"/>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TextBox 1">
            <a:extLst>
              <a:ext uri="{FF2B5EF4-FFF2-40B4-BE49-F238E27FC236}">
                <a16:creationId xmlns:a16="http://schemas.microsoft.com/office/drawing/2014/main" id="{AB09B709-F127-F986-C53C-0204365D10EE}"/>
              </a:ext>
            </a:extLst>
          </p:cNvPr>
          <p:cNvSpPr txBox="1"/>
          <p:nvPr/>
        </p:nvSpPr>
        <p:spPr>
          <a:xfrm>
            <a:off x="9663417" y="3731217"/>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159.438.992 €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8" name="Title 1">
            <a:extLst>
              <a:ext uri="{FF2B5EF4-FFF2-40B4-BE49-F238E27FC236}">
                <a16:creationId xmlns:a16="http://schemas.microsoft.com/office/drawing/2014/main" id="{3E7B27C2-9A68-6FAE-78E7-B9939FC3C9C0}"/>
              </a:ext>
            </a:extLst>
          </p:cNvPr>
          <p:cNvSpPr txBox="1">
            <a:spLocks/>
          </p:cNvSpPr>
          <p:nvPr/>
        </p:nvSpPr>
        <p:spPr>
          <a:xfrm>
            <a:off x="167113" y="1547073"/>
            <a:ext cx="5470989" cy="22312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nSpc>
                <a:spcPct val="120000"/>
              </a:lnSpc>
              <a:buNone/>
            </a:pPr>
            <a:r>
              <a:rPr lang="el-GR" sz="3200"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Για την ισότιμη πρόσβαση στην αγορά εργασίας την προστασία του παιδιού, την ένταξη των ευάλωτων κοινωνικά ομάδων, την καταπολέμηση της φτώχιας και του κοινωνικού αποκλεισμού</a:t>
            </a:r>
            <a:endParaRPr lang="en-US" sz="3200" b="1"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endParaRPr>
          </a:p>
        </p:txBody>
      </p:sp>
    </p:spTree>
    <p:extLst>
      <p:ext uri="{BB962C8B-B14F-4D97-AF65-F5344CB8AC3E}">
        <p14:creationId xmlns:p14="http://schemas.microsoft.com/office/powerpoint/2010/main" val="798699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F3821C-250E-5392-AA7E-A56AA21FA3F2}"/>
              </a:ext>
            </a:extLst>
          </p:cNvPr>
          <p:cNvSpPr txBox="1"/>
          <p:nvPr/>
        </p:nvSpPr>
        <p:spPr>
          <a:xfrm>
            <a:off x="2441542" y="414780"/>
            <a:ext cx="6862714" cy="769441"/>
          </a:xfrm>
          <a:prstGeom prst="rect">
            <a:avLst/>
          </a:prstGeom>
          <a:noFill/>
        </p:spPr>
        <p:txBody>
          <a:bodyPr wrap="square" rtlCol="0">
            <a:spAutoFit/>
          </a:bodyPr>
          <a:lstStyle/>
          <a:p>
            <a:pPr algn="ctr"/>
            <a:r>
              <a:rPr lang="el-GR" sz="4000" b="1" dirty="0">
                <a:latin typeface="Bahnschrift Condensed" panose="020B0502040204020203" pitchFamily="34" charset="0"/>
                <a:cs typeface="Times New Roman" panose="02020603050405020304" pitchFamily="18" charset="0"/>
              </a:rPr>
              <a:t>Περιγραφή </a:t>
            </a:r>
            <a:r>
              <a:rPr lang="el-GR" sz="4400" b="1" dirty="0">
                <a:latin typeface="Bahnschrift Condensed" panose="020B0502040204020203" pitchFamily="34" charset="0"/>
                <a:cs typeface="Times New Roman" panose="02020603050405020304" pitchFamily="18" charset="0"/>
              </a:rPr>
              <a:t>Στρατηγικής</a:t>
            </a:r>
            <a:r>
              <a:rPr lang="el-GR" sz="4000" b="1" dirty="0">
                <a:latin typeface="Bahnschrift Condensed" panose="020B0502040204020203" pitchFamily="34" charset="0"/>
                <a:cs typeface="Times New Roman" panose="02020603050405020304" pitchFamily="18" charset="0"/>
              </a:rPr>
              <a:t> Π.4Β </a:t>
            </a:r>
            <a:endParaRPr lang="el-GR" sz="4000" dirty="0">
              <a:latin typeface="Bahnschrift Condensed" panose="020B0502040204020203" pitchFamily="34" charset="0"/>
            </a:endParaRPr>
          </a:p>
        </p:txBody>
      </p:sp>
      <p:sp>
        <p:nvSpPr>
          <p:cNvPr id="5" name="Ορθογώνιο 4">
            <a:extLst>
              <a:ext uri="{FF2B5EF4-FFF2-40B4-BE49-F238E27FC236}">
                <a16:creationId xmlns:a16="http://schemas.microsoft.com/office/drawing/2014/main" id="{697C74C1-2C31-E2C2-6250-5CFC73807B99}"/>
              </a:ext>
            </a:extLst>
          </p:cNvPr>
          <p:cNvSpPr/>
          <p:nvPr/>
        </p:nvSpPr>
        <p:spPr>
          <a:xfrm>
            <a:off x="1008667"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TextBox 12">
            <a:extLst>
              <a:ext uri="{FF2B5EF4-FFF2-40B4-BE49-F238E27FC236}">
                <a16:creationId xmlns:a16="http://schemas.microsoft.com/office/drawing/2014/main" id="{075CF2E4-4B46-89A1-CEA7-CE38929FDADE}"/>
              </a:ext>
            </a:extLst>
          </p:cNvPr>
          <p:cNvSpPr txBox="1"/>
          <p:nvPr/>
        </p:nvSpPr>
        <p:spPr>
          <a:xfrm>
            <a:off x="1574277" y="5137481"/>
            <a:ext cx="8561107" cy="1477328"/>
          </a:xfrm>
          <a:prstGeom prst="rect">
            <a:avLst/>
          </a:prstGeom>
          <a:noFill/>
        </p:spPr>
        <p:txBody>
          <a:bodyPr wrap="square" rtlCol="0">
            <a:spAutoFit/>
          </a:bodyPr>
          <a:lstStyle/>
          <a:p>
            <a:pPr marL="0" indent="0" algn="ctr">
              <a:buNone/>
            </a:pPr>
            <a:r>
              <a:rPr lang="el-GR" sz="1800" dirty="0">
                <a:latin typeface="Bahnschrift" panose="020B0502040204020203" pitchFamily="34" charset="0"/>
                <a:cs typeface="Times New Roman" panose="02020603050405020304" pitchFamily="18" charset="0"/>
              </a:rPr>
              <a:t>Στόχος είναι η στήριξη του ανθρώπινου δυναμικού και η διασφάλιση της ισότιμης πρόσβασης σε ποιοτικές υπηρεσίες και αγαθά σύμφωνα με τις αρχές του Ευρωπαϊκού Πυλώνα Κοινωνικών Δικαιωμάτων</a:t>
            </a:r>
            <a:endParaRPr lang="en-US" sz="1800" dirty="0">
              <a:latin typeface="Bahnschrift" panose="020B0502040204020203" pitchFamily="34" charset="0"/>
              <a:cs typeface="Times New Roman" panose="02020603050405020304" pitchFamily="18" charset="0"/>
            </a:endParaRPr>
          </a:p>
          <a:p>
            <a:endParaRPr lang="en-US" dirty="0">
              <a:latin typeface="Bahnschrift" panose="020B0502040204020203" pitchFamily="34" charset="0"/>
            </a:endParaRPr>
          </a:p>
          <a:p>
            <a:pPr algn="ctr"/>
            <a:endParaRPr lang="el-GR" dirty="0"/>
          </a:p>
        </p:txBody>
      </p:sp>
      <p:sp>
        <p:nvSpPr>
          <p:cNvPr id="6" name="Ορθογώνιο 5">
            <a:extLst>
              <a:ext uri="{FF2B5EF4-FFF2-40B4-BE49-F238E27FC236}">
                <a16:creationId xmlns:a16="http://schemas.microsoft.com/office/drawing/2014/main" id="{B756F09E-B711-5D67-4F8F-0DE307AEAA7D}"/>
              </a:ext>
            </a:extLst>
          </p:cNvPr>
          <p:cNvSpPr/>
          <p:nvPr/>
        </p:nvSpPr>
        <p:spPr>
          <a:xfrm>
            <a:off x="3819426"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Ορθογώνιο 6">
            <a:extLst>
              <a:ext uri="{FF2B5EF4-FFF2-40B4-BE49-F238E27FC236}">
                <a16:creationId xmlns:a16="http://schemas.microsoft.com/office/drawing/2014/main" id="{5DD46A63-BE9F-F3E8-8A3F-A5CEF7CDA37B}"/>
              </a:ext>
            </a:extLst>
          </p:cNvPr>
          <p:cNvSpPr/>
          <p:nvPr/>
        </p:nvSpPr>
        <p:spPr>
          <a:xfrm>
            <a:off x="6479356"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13">
            <a:extLst>
              <a:ext uri="{FF2B5EF4-FFF2-40B4-BE49-F238E27FC236}">
                <a16:creationId xmlns:a16="http://schemas.microsoft.com/office/drawing/2014/main" id="{CE483DEA-5A5D-9651-DF61-80ABDFF66DB6}"/>
              </a:ext>
            </a:extLst>
          </p:cNvPr>
          <p:cNvSpPr/>
          <p:nvPr/>
        </p:nvSpPr>
        <p:spPr>
          <a:xfrm>
            <a:off x="9139286"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TextBox 14">
            <a:extLst>
              <a:ext uri="{FF2B5EF4-FFF2-40B4-BE49-F238E27FC236}">
                <a16:creationId xmlns:a16="http://schemas.microsoft.com/office/drawing/2014/main" id="{227E49D9-06F8-E656-8E28-BFA737BA322D}"/>
              </a:ext>
            </a:extLst>
          </p:cNvPr>
          <p:cNvSpPr txBox="1"/>
          <p:nvPr/>
        </p:nvSpPr>
        <p:spPr>
          <a:xfrm>
            <a:off x="1105954" y="2470105"/>
            <a:ext cx="1857081" cy="1384995"/>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η διασφάλιση της ισότιμης πρόσβασης στην αγορά εργασίας και σε κοινωνικές υπηρεσίες</a:t>
            </a:r>
            <a:endParaRPr lang="el-GR" sz="1400" dirty="0">
              <a:solidFill>
                <a:schemeClr val="bg1"/>
              </a:solidFill>
              <a:effectLst>
                <a:outerShdw blurRad="38100" dist="38100" dir="2700000" algn="tl">
                  <a:srgbClr val="000000">
                    <a:alpha val="43137"/>
                  </a:srgbClr>
                </a:outerShdw>
              </a:effectLst>
            </a:endParaRPr>
          </a:p>
        </p:txBody>
      </p:sp>
      <p:sp>
        <p:nvSpPr>
          <p:cNvPr id="16" name="TextBox 15">
            <a:extLst>
              <a:ext uri="{FF2B5EF4-FFF2-40B4-BE49-F238E27FC236}">
                <a16:creationId xmlns:a16="http://schemas.microsoft.com/office/drawing/2014/main" id="{AC05238B-F3A1-77A1-B243-186B927894AF}"/>
              </a:ext>
            </a:extLst>
          </p:cNvPr>
          <p:cNvSpPr txBox="1"/>
          <p:nvPr/>
        </p:nvSpPr>
        <p:spPr>
          <a:xfrm>
            <a:off x="3913632" y="2398808"/>
            <a:ext cx="2051656" cy="1815882"/>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η υποστήριξη της ενσωμάτωσης των ευάλωτων ομάδων του πληθυσμού </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όπως ΑμεΑ, ηλικιωμένοι, Ρομά</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πρόσφυγες/μετανάστες</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κλπ )</a:t>
            </a:r>
            <a:endParaRPr lang="el-GR" sz="1400" dirty="0">
              <a:solidFill>
                <a:schemeClr val="bg1"/>
              </a:solidFill>
              <a:effectLst>
                <a:outerShdw blurRad="38100" dist="38100" dir="2700000" algn="tl">
                  <a:srgbClr val="000000">
                    <a:alpha val="43137"/>
                  </a:srgbClr>
                </a:outerShdw>
              </a:effectLst>
            </a:endParaRPr>
          </a:p>
        </p:txBody>
      </p:sp>
      <p:sp>
        <p:nvSpPr>
          <p:cNvPr id="17" name="TextBox 16">
            <a:extLst>
              <a:ext uri="{FF2B5EF4-FFF2-40B4-BE49-F238E27FC236}">
                <a16:creationId xmlns:a16="http://schemas.microsoft.com/office/drawing/2014/main" id="{39F3202E-3D18-5BA9-B107-9970AAB33136}"/>
              </a:ext>
            </a:extLst>
          </p:cNvPr>
          <p:cNvSpPr txBox="1"/>
          <p:nvPr/>
        </p:nvSpPr>
        <p:spPr>
          <a:xfrm>
            <a:off x="6516893" y="2393105"/>
            <a:ext cx="1954369" cy="523220"/>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η προώθηση της αποϊδρυματοποίησης</a:t>
            </a:r>
            <a:endParaRPr lang="el-GR" sz="1400" dirty="0">
              <a:solidFill>
                <a:schemeClr val="bg1"/>
              </a:solidFill>
              <a:effectLst>
                <a:outerShdw blurRad="38100" dist="38100" dir="2700000" algn="tl">
                  <a:srgbClr val="000000">
                    <a:alpha val="43137"/>
                  </a:srgbClr>
                </a:outerShdw>
              </a:effectLst>
            </a:endParaRPr>
          </a:p>
        </p:txBody>
      </p:sp>
      <p:sp>
        <p:nvSpPr>
          <p:cNvPr id="18" name="TextBox 17">
            <a:extLst>
              <a:ext uri="{FF2B5EF4-FFF2-40B4-BE49-F238E27FC236}">
                <a16:creationId xmlns:a16="http://schemas.microsoft.com/office/drawing/2014/main" id="{998AFCA0-9872-B697-C936-B1DD842C3254}"/>
              </a:ext>
            </a:extLst>
          </p:cNvPr>
          <p:cNvSpPr txBox="1"/>
          <p:nvPr/>
        </p:nvSpPr>
        <p:spPr>
          <a:xfrm>
            <a:off x="9176823" y="2267670"/>
            <a:ext cx="1857081" cy="954107"/>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η καταπολέμησης της φτώχειας και του κοινωνικού αποκλεισμού</a:t>
            </a:r>
            <a:endParaRPr lang="el-GR" sz="1400" dirty="0">
              <a:solidFill>
                <a:schemeClr val="bg1"/>
              </a:solidFill>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E97782B9-7BC6-5148-E2BD-FA5F5C242CAA}"/>
              </a:ext>
            </a:extLst>
          </p:cNvPr>
          <p:cNvSpPr txBox="1"/>
          <p:nvPr/>
        </p:nvSpPr>
        <p:spPr>
          <a:xfrm>
            <a:off x="1001058" y="1442862"/>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1</a:t>
            </a:r>
          </a:p>
        </p:txBody>
      </p:sp>
      <p:sp>
        <p:nvSpPr>
          <p:cNvPr id="11" name="TextBox 10">
            <a:extLst>
              <a:ext uri="{FF2B5EF4-FFF2-40B4-BE49-F238E27FC236}">
                <a16:creationId xmlns:a16="http://schemas.microsoft.com/office/drawing/2014/main" id="{41AFF3FD-5472-858D-417C-B5DD806A2F43}"/>
              </a:ext>
            </a:extLst>
          </p:cNvPr>
          <p:cNvSpPr txBox="1"/>
          <p:nvPr/>
        </p:nvSpPr>
        <p:spPr>
          <a:xfrm>
            <a:off x="3913632" y="1466017"/>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2</a:t>
            </a:r>
          </a:p>
        </p:txBody>
      </p:sp>
      <p:sp>
        <p:nvSpPr>
          <p:cNvPr id="12" name="TextBox 11">
            <a:extLst>
              <a:ext uri="{FF2B5EF4-FFF2-40B4-BE49-F238E27FC236}">
                <a16:creationId xmlns:a16="http://schemas.microsoft.com/office/drawing/2014/main" id="{8F123C1E-9C22-7071-6DAD-1E44342D4A41}"/>
              </a:ext>
            </a:extLst>
          </p:cNvPr>
          <p:cNvSpPr txBox="1"/>
          <p:nvPr/>
        </p:nvSpPr>
        <p:spPr>
          <a:xfrm>
            <a:off x="6479355" y="1482516"/>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3</a:t>
            </a:r>
          </a:p>
        </p:txBody>
      </p:sp>
      <p:sp>
        <p:nvSpPr>
          <p:cNvPr id="19" name="TextBox 18">
            <a:extLst>
              <a:ext uri="{FF2B5EF4-FFF2-40B4-BE49-F238E27FC236}">
                <a16:creationId xmlns:a16="http://schemas.microsoft.com/office/drawing/2014/main" id="{EB15C281-C54F-0192-D772-BDE20A50EB38}"/>
              </a:ext>
            </a:extLst>
          </p:cNvPr>
          <p:cNvSpPr txBox="1"/>
          <p:nvPr/>
        </p:nvSpPr>
        <p:spPr>
          <a:xfrm>
            <a:off x="9176823" y="1442862"/>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4</a:t>
            </a:r>
          </a:p>
        </p:txBody>
      </p:sp>
    </p:spTree>
    <p:extLst>
      <p:ext uri="{BB962C8B-B14F-4D97-AF65-F5344CB8AC3E}">
        <p14:creationId xmlns:p14="http://schemas.microsoft.com/office/powerpoint/2010/main" val="17974678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F3821C-250E-5392-AA7E-A56AA21FA3F2}"/>
              </a:ext>
            </a:extLst>
          </p:cNvPr>
          <p:cNvSpPr txBox="1"/>
          <p:nvPr/>
        </p:nvSpPr>
        <p:spPr>
          <a:xfrm>
            <a:off x="2441542" y="414780"/>
            <a:ext cx="6862714" cy="769441"/>
          </a:xfrm>
          <a:prstGeom prst="rect">
            <a:avLst/>
          </a:prstGeom>
          <a:noFill/>
        </p:spPr>
        <p:txBody>
          <a:bodyPr wrap="square" rtlCol="0">
            <a:spAutoFit/>
          </a:bodyPr>
          <a:lstStyle/>
          <a:p>
            <a:pPr algn="ctr"/>
            <a:r>
              <a:rPr lang="el-GR" sz="4000" b="1" dirty="0">
                <a:latin typeface="Bahnschrift Condensed" panose="020B0502040204020203" pitchFamily="34" charset="0"/>
                <a:cs typeface="Times New Roman" panose="02020603050405020304" pitchFamily="18" charset="0"/>
              </a:rPr>
              <a:t>Περιγραφή </a:t>
            </a:r>
            <a:r>
              <a:rPr lang="el-GR" sz="4400" b="1" dirty="0">
                <a:latin typeface="Bahnschrift Condensed" panose="020B0502040204020203" pitchFamily="34" charset="0"/>
                <a:cs typeface="Times New Roman" panose="02020603050405020304" pitchFamily="18" charset="0"/>
              </a:rPr>
              <a:t>Στρατηγικής</a:t>
            </a:r>
            <a:r>
              <a:rPr lang="el-GR" sz="4000" b="1" dirty="0">
                <a:latin typeface="Bahnschrift Condensed" panose="020B0502040204020203" pitchFamily="34" charset="0"/>
                <a:cs typeface="Times New Roman" panose="02020603050405020304" pitchFamily="18" charset="0"/>
              </a:rPr>
              <a:t> Π.4Β </a:t>
            </a:r>
            <a:endParaRPr lang="el-GR" sz="4000" dirty="0">
              <a:latin typeface="Bahnschrift Condensed" panose="020B0502040204020203" pitchFamily="34" charset="0"/>
            </a:endParaRPr>
          </a:p>
        </p:txBody>
      </p:sp>
      <p:sp>
        <p:nvSpPr>
          <p:cNvPr id="5" name="Ορθογώνιο 4">
            <a:extLst>
              <a:ext uri="{FF2B5EF4-FFF2-40B4-BE49-F238E27FC236}">
                <a16:creationId xmlns:a16="http://schemas.microsoft.com/office/drawing/2014/main" id="{697C74C1-2C31-E2C2-6250-5CFC73807B99}"/>
              </a:ext>
            </a:extLst>
          </p:cNvPr>
          <p:cNvSpPr/>
          <p:nvPr/>
        </p:nvSpPr>
        <p:spPr>
          <a:xfrm>
            <a:off x="1574277" y="2227080"/>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Ορθογώνιο 7">
            <a:extLst>
              <a:ext uri="{FF2B5EF4-FFF2-40B4-BE49-F238E27FC236}">
                <a16:creationId xmlns:a16="http://schemas.microsoft.com/office/drawing/2014/main" id="{DCE4CB20-D8B8-CE27-AB85-0DB2D3F8152B}"/>
              </a:ext>
            </a:extLst>
          </p:cNvPr>
          <p:cNvSpPr/>
          <p:nvPr/>
        </p:nvSpPr>
        <p:spPr>
          <a:xfrm>
            <a:off x="4708688" y="2236892"/>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a:extLst>
              <a:ext uri="{FF2B5EF4-FFF2-40B4-BE49-F238E27FC236}">
                <a16:creationId xmlns:a16="http://schemas.microsoft.com/office/drawing/2014/main" id="{8C393DEF-1D4F-5505-288F-5D31F70DC8F5}"/>
              </a:ext>
            </a:extLst>
          </p:cNvPr>
          <p:cNvSpPr/>
          <p:nvPr/>
        </p:nvSpPr>
        <p:spPr>
          <a:xfrm>
            <a:off x="7764544" y="2236892"/>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0" name="TextBox 9">
            <a:extLst>
              <a:ext uri="{FF2B5EF4-FFF2-40B4-BE49-F238E27FC236}">
                <a16:creationId xmlns:a16="http://schemas.microsoft.com/office/drawing/2014/main" id="{5DF7547E-78EE-B891-209C-6AC483D19173}"/>
              </a:ext>
            </a:extLst>
          </p:cNvPr>
          <p:cNvSpPr txBox="1"/>
          <p:nvPr/>
        </p:nvSpPr>
        <p:spPr>
          <a:xfrm>
            <a:off x="1637613" y="2573431"/>
            <a:ext cx="2092751" cy="954107"/>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η προστασία των ευάλωτων παιδιών</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(Πρωτοβουλία Εγγύηση για το Παιδί)</a:t>
            </a:r>
            <a:endParaRPr lang="el-GR" sz="1400" dirty="0">
              <a:solidFill>
                <a:schemeClr val="bg1"/>
              </a:solidFill>
              <a:effectLst>
                <a:outerShdw blurRad="38100" dist="38100" dir="2700000" algn="tl">
                  <a:srgbClr val="000000">
                    <a:alpha val="43137"/>
                  </a:srgbClr>
                </a:outerShdw>
              </a:effectLst>
            </a:endParaRPr>
          </a:p>
        </p:txBody>
      </p:sp>
      <p:sp>
        <p:nvSpPr>
          <p:cNvPr id="11" name="TextBox 10">
            <a:extLst>
              <a:ext uri="{FF2B5EF4-FFF2-40B4-BE49-F238E27FC236}">
                <a16:creationId xmlns:a16="http://schemas.microsoft.com/office/drawing/2014/main" id="{B7131CC4-E8B2-9690-6436-6BC2C4D7013B}"/>
              </a:ext>
            </a:extLst>
          </p:cNvPr>
          <p:cNvSpPr txBox="1"/>
          <p:nvPr/>
        </p:nvSpPr>
        <p:spPr>
          <a:xfrm>
            <a:off x="3842995" y="2521059"/>
            <a:ext cx="3214539" cy="1815882"/>
          </a:xfrm>
          <a:prstGeom prst="rect">
            <a:avLst/>
          </a:prstGeom>
          <a:noFill/>
        </p:spPr>
        <p:txBody>
          <a:bodyPr wrap="square" rtlCol="0">
            <a:spAutoFit/>
          </a:bodyPr>
          <a:lstStyle/>
          <a:p>
            <a:pPr lvl="2"/>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η στήριξη της συμμετοχής των παιδιών από ευάλωτες ομάδες του πληθυσμού (όπως παιδιά ΑμεΑ, σε κίνδυνο φτώχειας και κοινωνικού αποκλεισμού) στην εκπαίδευση</a:t>
            </a:r>
            <a:endPar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endParaRPr>
          </a:p>
        </p:txBody>
      </p:sp>
      <p:sp>
        <p:nvSpPr>
          <p:cNvPr id="12" name="TextBox 11">
            <a:extLst>
              <a:ext uri="{FF2B5EF4-FFF2-40B4-BE49-F238E27FC236}">
                <a16:creationId xmlns:a16="http://schemas.microsoft.com/office/drawing/2014/main" id="{62350812-ED5B-17DA-E453-7BF1A04308EF}"/>
              </a:ext>
            </a:extLst>
          </p:cNvPr>
          <p:cNvSpPr txBox="1"/>
          <p:nvPr/>
        </p:nvSpPr>
        <p:spPr>
          <a:xfrm>
            <a:off x="7873738" y="2585962"/>
            <a:ext cx="2179163" cy="1384995"/>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rPr>
              <a:t>η βελτίωση της προσβασιμότητας, αποτελεσματικότητας και ανθεκτικότητας του συστήματος υγείας και πρόνοιας</a:t>
            </a:r>
            <a:endParaRPr lang="el-GR" sz="1400" dirty="0">
              <a:solidFill>
                <a:schemeClr val="bg1"/>
              </a:solidFill>
              <a:effectLst>
                <a:outerShdw blurRad="38100" dist="38100" dir="2700000" algn="tl">
                  <a:srgbClr val="000000">
                    <a:alpha val="43137"/>
                  </a:srgbClr>
                </a:outerShdw>
              </a:effectLst>
            </a:endParaRPr>
          </a:p>
        </p:txBody>
      </p:sp>
      <p:sp>
        <p:nvSpPr>
          <p:cNvPr id="6" name="TextBox 5">
            <a:extLst>
              <a:ext uri="{FF2B5EF4-FFF2-40B4-BE49-F238E27FC236}">
                <a16:creationId xmlns:a16="http://schemas.microsoft.com/office/drawing/2014/main" id="{19FDEBBA-B8F3-0784-2DD5-0F9CCC06E45F}"/>
              </a:ext>
            </a:extLst>
          </p:cNvPr>
          <p:cNvSpPr txBox="1"/>
          <p:nvPr/>
        </p:nvSpPr>
        <p:spPr>
          <a:xfrm>
            <a:off x="1684086" y="1474843"/>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5</a:t>
            </a:r>
          </a:p>
        </p:txBody>
      </p:sp>
      <p:sp>
        <p:nvSpPr>
          <p:cNvPr id="7" name="TextBox 6">
            <a:extLst>
              <a:ext uri="{FF2B5EF4-FFF2-40B4-BE49-F238E27FC236}">
                <a16:creationId xmlns:a16="http://schemas.microsoft.com/office/drawing/2014/main" id="{AC81F13A-182E-5534-4AEA-1F388C632825}"/>
              </a:ext>
            </a:extLst>
          </p:cNvPr>
          <p:cNvSpPr txBox="1"/>
          <p:nvPr/>
        </p:nvSpPr>
        <p:spPr>
          <a:xfrm>
            <a:off x="4845329" y="1499416"/>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6</a:t>
            </a:r>
          </a:p>
        </p:txBody>
      </p:sp>
      <p:sp>
        <p:nvSpPr>
          <p:cNvPr id="15" name="TextBox 14">
            <a:extLst>
              <a:ext uri="{FF2B5EF4-FFF2-40B4-BE49-F238E27FC236}">
                <a16:creationId xmlns:a16="http://schemas.microsoft.com/office/drawing/2014/main" id="{6C97D458-32ED-C5B2-FB85-B20F82311258}"/>
              </a:ext>
            </a:extLst>
          </p:cNvPr>
          <p:cNvSpPr txBox="1"/>
          <p:nvPr/>
        </p:nvSpPr>
        <p:spPr>
          <a:xfrm>
            <a:off x="7908965" y="1476017"/>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7</a:t>
            </a:r>
          </a:p>
        </p:txBody>
      </p:sp>
      <p:sp>
        <p:nvSpPr>
          <p:cNvPr id="2" name="TextBox 1">
            <a:extLst>
              <a:ext uri="{FF2B5EF4-FFF2-40B4-BE49-F238E27FC236}">
                <a16:creationId xmlns:a16="http://schemas.microsoft.com/office/drawing/2014/main" id="{294DE0AD-7693-6421-B452-5899DC514810}"/>
              </a:ext>
            </a:extLst>
          </p:cNvPr>
          <p:cNvSpPr txBox="1"/>
          <p:nvPr/>
        </p:nvSpPr>
        <p:spPr>
          <a:xfrm>
            <a:off x="1574277" y="5137481"/>
            <a:ext cx="8561107" cy="1477328"/>
          </a:xfrm>
          <a:prstGeom prst="rect">
            <a:avLst/>
          </a:prstGeom>
          <a:noFill/>
        </p:spPr>
        <p:txBody>
          <a:bodyPr wrap="square" rtlCol="0">
            <a:spAutoFit/>
          </a:bodyPr>
          <a:lstStyle/>
          <a:p>
            <a:pPr marL="0" indent="0" algn="ctr">
              <a:buNone/>
            </a:pPr>
            <a:r>
              <a:rPr lang="el-GR" sz="1800" dirty="0">
                <a:latin typeface="Bahnschrift" panose="020B0502040204020203" pitchFamily="34" charset="0"/>
                <a:cs typeface="Times New Roman" panose="02020603050405020304" pitchFamily="18" charset="0"/>
              </a:rPr>
              <a:t>Στόχος είναι η στήριξη του ανθρώπινου δυναμικού και η διασφάλιση της ισότιμης πρόσβασης σε ποιοτικές υπηρεσίες και αγαθά σύμφωνα με τις αρχές του Ευρωπαϊκού Πυλώνα Κοινωνικών Δικαιωμάτων</a:t>
            </a:r>
            <a:endParaRPr lang="en-US" sz="1800" dirty="0">
              <a:latin typeface="Bahnschrift" panose="020B0502040204020203" pitchFamily="34" charset="0"/>
              <a:cs typeface="Times New Roman" panose="02020603050405020304" pitchFamily="18" charset="0"/>
            </a:endParaRPr>
          </a:p>
          <a:p>
            <a:endParaRPr lang="en-US" dirty="0">
              <a:latin typeface="Bahnschrift" panose="020B0502040204020203" pitchFamily="34" charset="0"/>
            </a:endParaRPr>
          </a:p>
          <a:p>
            <a:pPr algn="ctr"/>
            <a:endParaRPr lang="el-GR" dirty="0"/>
          </a:p>
        </p:txBody>
      </p:sp>
    </p:spTree>
    <p:extLst>
      <p:ext uri="{BB962C8B-B14F-4D97-AF65-F5344CB8AC3E}">
        <p14:creationId xmlns:p14="http://schemas.microsoft.com/office/powerpoint/2010/main" val="3985183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Επτάγωνο 5">
            <a:extLst>
              <a:ext uri="{FF2B5EF4-FFF2-40B4-BE49-F238E27FC236}">
                <a16:creationId xmlns:a16="http://schemas.microsoft.com/office/drawing/2014/main" id="{AFD243D3-D7BF-BD7F-9839-DE5CA9D2EDE7}"/>
              </a:ext>
            </a:extLst>
          </p:cNvPr>
          <p:cNvSpPr/>
          <p:nvPr/>
        </p:nvSpPr>
        <p:spPr>
          <a:xfrm>
            <a:off x="1456728" y="1805572"/>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5264695" y="1838744"/>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8101910" y="1845657"/>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1747673" y="2168205"/>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8245073" y="2101119"/>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2" name="TextBox 11">
            <a:extLst>
              <a:ext uri="{FF2B5EF4-FFF2-40B4-BE49-F238E27FC236}">
                <a16:creationId xmlns:a16="http://schemas.microsoft.com/office/drawing/2014/main" id="{BEF0C0F3-4177-176D-A32D-AA8BD36CE6AD}"/>
              </a:ext>
            </a:extLst>
          </p:cNvPr>
          <p:cNvSpPr txBox="1"/>
          <p:nvPr/>
        </p:nvSpPr>
        <p:spPr>
          <a:xfrm>
            <a:off x="304068" y="3731629"/>
            <a:ext cx="4439726" cy="738664"/>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a:t>
            </a:r>
            <a:r>
              <a:rPr lang="en-US" sz="1400" b="1" dirty="0" err="1">
                <a:solidFill>
                  <a:srgbClr val="E1A327"/>
                </a:solidFill>
                <a:effectLst/>
                <a:latin typeface="Bahnschrift" panose="020B0502040204020203" pitchFamily="34" charset="0"/>
                <a:ea typeface="Calibri" panose="020F0502020204030204" pitchFamily="34" charset="0"/>
              </a:rPr>
              <a:t>i</a:t>
            </a:r>
            <a:r>
              <a:rPr lang="en-US" sz="1400" b="1" dirty="0">
                <a:solidFill>
                  <a:srgbClr val="E1A327"/>
                </a:solidFill>
                <a:effectLst/>
                <a:latin typeface="Bahnschrift" panose="020B0502040204020203" pitchFamily="34"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Βελτίωση της πρόσβασης στην απασχόληση και μέτρα ενεργοποίησης για όλα τα άτομα που</a:t>
            </a:r>
          </a:p>
          <a:p>
            <a:r>
              <a:rPr lang="el-GR" sz="1400" dirty="0">
                <a:effectLst/>
                <a:latin typeface="Bahnschrift" panose="020B0502040204020203" pitchFamily="34" charset="0"/>
                <a:ea typeface="Calibri" panose="020F0502020204030204" pitchFamily="34" charset="0"/>
              </a:rPr>
              <a:t>αναζητούν εργασία</a:t>
            </a:r>
            <a:endParaRPr lang="el-GR" sz="1400" dirty="0">
              <a:latin typeface="Bahnschrift" panose="020B0502040204020203" pitchFamily="34" charset="0"/>
            </a:endParaRPr>
          </a:p>
        </p:txBody>
      </p:sp>
      <p:sp>
        <p:nvSpPr>
          <p:cNvPr id="15" name="TextBox 14">
            <a:extLst>
              <a:ext uri="{FF2B5EF4-FFF2-40B4-BE49-F238E27FC236}">
                <a16:creationId xmlns:a16="http://schemas.microsoft.com/office/drawing/2014/main" id="{F55D7403-9023-D272-80D6-27D23E4577D4}"/>
              </a:ext>
            </a:extLst>
          </p:cNvPr>
          <p:cNvSpPr txBox="1"/>
          <p:nvPr/>
        </p:nvSpPr>
        <p:spPr>
          <a:xfrm>
            <a:off x="4826357" y="3731629"/>
            <a:ext cx="2489006" cy="830997"/>
          </a:xfrm>
          <a:prstGeom prst="rect">
            <a:avLst/>
          </a:prstGeom>
          <a:noFill/>
        </p:spPr>
        <p:txBody>
          <a:bodyPr wrap="square" rtlCol="0">
            <a:spAutoFit/>
          </a:bodyPr>
          <a:lstStyle/>
          <a:p>
            <a:pPr marL="0" algn="ctr" defTabSz="457200" rtl="0" eaLnBrk="1" fontAlgn="ctr" latinLnBrk="0" hangingPunct="1"/>
            <a:r>
              <a:rPr lang="el-GR" dirty="0">
                <a:solidFill>
                  <a:srgbClr val="E1A327"/>
                </a:solidFill>
                <a:latin typeface="Bahnschrift" panose="020B0502040204020203" pitchFamily="34" charset="0"/>
              </a:rPr>
              <a:t>11%</a:t>
            </a:r>
            <a:endParaRPr lang="el-GR" b="0" u="none" strike="noStrike" kern="1200" noProof="0" dirty="0">
              <a:solidFill>
                <a:srgbClr val="E1A327"/>
              </a:solidFill>
              <a:effectLst/>
              <a:latin typeface="Bahnschrift" panose="020B0502040204020203" pitchFamily="34" charset="0"/>
              <a:ea typeface="+mn-ea"/>
              <a:cs typeface="+mn-cs"/>
            </a:endParaRPr>
          </a:p>
          <a:p>
            <a:pPr marL="0" algn="ctr" defTabSz="457200" rtl="0" eaLnBrk="1" fontAlgn="ctr" latinLnBrk="0" hangingPunct="1"/>
            <a:endParaRPr lang="en-US" sz="1200" b="0" u="none" strike="noStrike" kern="1200" dirty="0">
              <a:solidFill>
                <a:schemeClr val="bg1"/>
              </a:solidFill>
              <a:effectLst/>
              <a:latin typeface="Bahnschrift" panose="020B0502040204020203" pitchFamily="34" charset="0"/>
              <a:ea typeface="+mn-ea"/>
              <a:cs typeface="+mn-cs"/>
            </a:endParaRPr>
          </a:p>
          <a:p>
            <a:endParaRPr lang="el-GR" dirty="0">
              <a:latin typeface="Bahnschrift" panose="020B0502040204020203" pitchFamily="34" charset="0"/>
            </a:endParaRPr>
          </a:p>
        </p:txBody>
      </p:sp>
      <p:sp>
        <p:nvSpPr>
          <p:cNvPr id="19" name="TextBox 18">
            <a:extLst>
              <a:ext uri="{FF2B5EF4-FFF2-40B4-BE49-F238E27FC236}">
                <a16:creationId xmlns:a16="http://schemas.microsoft.com/office/drawing/2014/main" id="{A57F62D5-96B1-077B-122A-B9F3F3101B69}"/>
              </a:ext>
            </a:extLst>
          </p:cNvPr>
          <p:cNvSpPr txBox="1"/>
          <p:nvPr/>
        </p:nvSpPr>
        <p:spPr>
          <a:xfrm>
            <a:off x="8000309" y="3691544"/>
            <a:ext cx="1542472" cy="369332"/>
          </a:xfrm>
          <a:prstGeom prst="rect">
            <a:avLst/>
          </a:prstGeom>
          <a:noFill/>
        </p:spPr>
        <p:txBody>
          <a:bodyPr wrap="square" rtlCol="0">
            <a:spAutoFit/>
          </a:bodyPr>
          <a:lstStyle/>
          <a:p>
            <a:pPr algn="ctr" fontAlgn="ctr"/>
            <a:r>
              <a:rPr lang="el-GR" b="0" u="none" strike="noStrike" dirty="0">
                <a:effectLst/>
                <a:latin typeface="Bahnschrift" panose="020B0502040204020203" pitchFamily="34" charset="0"/>
              </a:rPr>
              <a:t>1</a:t>
            </a:r>
            <a:r>
              <a:rPr lang="en-US" b="0" u="none" strike="noStrike" dirty="0">
                <a:effectLst/>
                <a:latin typeface="Bahnschrift" panose="020B0502040204020203" pitchFamily="34" charset="0"/>
              </a:rPr>
              <a:t>6</a:t>
            </a:r>
            <a:r>
              <a:rPr lang="el-GR" b="0" u="none" strike="noStrike" dirty="0">
                <a:effectLst/>
                <a:latin typeface="Bahnschrift" panose="020B0502040204020203" pitchFamily="34" charset="0"/>
              </a:rPr>
              <a:t>.800.000 €</a:t>
            </a:r>
            <a:endParaRPr lang="el-GR" sz="24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52180" y="5254031"/>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159.438.992 €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24" name="TextBox 23">
            <a:extLst>
              <a:ext uri="{FF2B5EF4-FFF2-40B4-BE49-F238E27FC236}">
                <a16:creationId xmlns:a16="http://schemas.microsoft.com/office/drawing/2014/main" id="{0EE498E4-B5B0-8EB4-983A-335A87347052}"/>
              </a:ext>
            </a:extLst>
          </p:cNvPr>
          <p:cNvSpPr txBox="1"/>
          <p:nvPr/>
        </p:nvSpPr>
        <p:spPr>
          <a:xfrm>
            <a:off x="4826355" y="4679140"/>
            <a:ext cx="2539285" cy="830997"/>
          </a:xfrm>
          <a:prstGeom prst="rect">
            <a:avLst/>
          </a:prstGeom>
          <a:noFill/>
        </p:spPr>
        <p:txBody>
          <a:bodyPr wrap="square" rtlCol="0">
            <a:spAutoFit/>
          </a:bodyPr>
          <a:lstStyle/>
          <a:p>
            <a:pPr marL="0" algn="ctr" defTabSz="457200" rtl="0" eaLnBrk="1" fontAlgn="ctr" latinLnBrk="0" hangingPunct="1"/>
            <a:r>
              <a:rPr lang="el-GR" dirty="0">
                <a:solidFill>
                  <a:srgbClr val="E1A327"/>
                </a:solidFill>
                <a:latin typeface="Bahnschrift" panose="020B0502040204020203" pitchFamily="34" charset="0"/>
              </a:rPr>
              <a:t>16%</a:t>
            </a:r>
            <a:endParaRPr lang="el-GR" b="0" u="none" strike="noStrike" kern="1200" noProof="0" dirty="0">
              <a:solidFill>
                <a:srgbClr val="E1A327"/>
              </a:solidFill>
              <a:effectLst/>
              <a:latin typeface="Bahnschrift" panose="020B0502040204020203" pitchFamily="34" charset="0"/>
              <a:ea typeface="+mn-ea"/>
              <a:cs typeface="+mn-cs"/>
            </a:endParaRPr>
          </a:p>
          <a:p>
            <a:pPr marL="0" algn="ctr" defTabSz="457200" rtl="0" eaLnBrk="1" fontAlgn="ctr" latinLnBrk="0" hangingPunct="1"/>
            <a:endParaRPr lang="en-US" sz="1200" b="0" u="none" strike="noStrike" kern="1200" dirty="0">
              <a:solidFill>
                <a:schemeClr val="bg1"/>
              </a:solidFill>
              <a:effectLst/>
              <a:latin typeface="Bahnschrift" panose="020B0502040204020203" pitchFamily="34" charset="0"/>
              <a:ea typeface="+mn-ea"/>
              <a:cs typeface="+mn-cs"/>
            </a:endParaRPr>
          </a:p>
          <a:p>
            <a:endParaRPr lang="el-GR" dirty="0">
              <a:latin typeface="Bahnschrift" panose="020B0502040204020203" pitchFamily="34" charset="0"/>
            </a:endParaRPr>
          </a:p>
        </p:txBody>
      </p:sp>
      <p:sp>
        <p:nvSpPr>
          <p:cNvPr id="25" name="TextBox 24">
            <a:extLst>
              <a:ext uri="{FF2B5EF4-FFF2-40B4-BE49-F238E27FC236}">
                <a16:creationId xmlns:a16="http://schemas.microsoft.com/office/drawing/2014/main" id="{C9EA5E24-EFFF-A093-BC2E-DA4CA68657B2}"/>
              </a:ext>
            </a:extLst>
          </p:cNvPr>
          <p:cNvSpPr txBox="1"/>
          <p:nvPr/>
        </p:nvSpPr>
        <p:spPr>
          <a:xfrm>
            <a:off x="4553104" y="5608393"/>
            <a:ext cx="3085789" cy="830997"/>
          </a:xfrm>
          <a:prstGeom prst="rect">
            <a:avLst/>
          </a:prstGeom>
          <a:noFill/>
        </p:spPr>
        <p:txBody>
          <a:bodyPr wrap="square" rtlCol="0">
            <a:spAutoFit/>
          </a:bodyPr>
          <a:lstStyle/>
          <a:p>
            <a:pPr marL="0" algn="ctr" defTabSz="457200" rtl="0" eaLnBrk="1" fontAlgn="ctr" latinLnBrk="0" hangingPunct="1"/>
            <a:r>
              <a:rPr lang="el-GR" dirty="0">
                <a:solidFill>
                  <a:srgbClr val="E1A327"/>
                </a:solidFill>
                <a:latin typeface="Bahnschrift" panose="020B0502040204020203" pitchFamily="34" charset="0"/>
              </a:rPr>
              <a:t>11%</a:t>
            </a:r>
            <a:endParaRPr lang="el-GR" b="0" u="none" strike="noStrike" kern="1200" noProof="0" dirty="0">
              <a:solidFill>
                <a:srgbClr val="E1A327"/>
              </a:solidFill>
              <a:effectLst/>
              <a:latin typeface="Bahnschrift" panose="020B0502040204020203" pitchFamily="34" charset="0"/>
              <a:ea typeface="+mn-ea"/>
              <a:cs typeface="+mn-cs"/>
            </a:endParaRPr>
          </a:p>
          <a:p>
            <a:pPr marL="0" algn="ctr" defTabSz="457200" rtl="0" eaLnBrk="1" fontAlgn="ctr" latinLnBrk="0" hangingPunct="1"/>
            <a:r>
              <a:rPr lang="el-GR" sz="1200" b="0" u="none" strike="noStrike" kern="1200" noProof="0" dirty="0">
                <a:solidFill>
                  <a:schemeClr val="bg1"/>
                </a:solidFill>
                <a:effectLst/>
                <a:latin typeface="Bahnschrift" panose="020B0502040204020203" pitchFamily="34" charset="0"/>
                <a:ea typeface="+mn-ea"/>
                <a:cs typeface="+mn-cs"/>
              </a:rPr>
              <a:t> </a:t>
            </a:r>
            <a:endParaRPr lang="en-US" sz="1200" b="0" u="none" strike="noStrike" kern="1200" dirty="0">
              <a:solidFill>
                <a:schemeClr val="bg1"/>
              </a:solidFill>
              <a:effectLst/>
              <a:latin typeface="Bahnschrift" panose="020B0502040204020203" pitchFamily="34" charset="0"/>
              <a:ea typeface="+mn-ea"/>
              <a:cs typeface="+mn-cs"/>
            </a:endParaRPr>
          </a:p>
          <a:p>
            <a:endParaRPr lang="el-GR" dirty="0">
              <a:latin typeface="Bahnschrift" panose="020B0502040204020203" pitchFamily="34" charset="0"/>
            </a:endParaRPr>
          </a:p>
        </p:txBody>
      </p:sp>
      <p:sp>
        <p:nvSpPr>
          <p:cNvPr id="26" name="TextBox 25">
            <a:extLst>
              <a:ext uri="{FF2B5EF4-FFF2-40B4-BE49-F238E27FC236}">
                <a16:creationId xmlns:a16="http://schemas.microsoft.com/office/drawing/2014/main" id="{A636BB54-834F-BBB8-19EB-FB470B17D5DC}"/>
              </a:ext>
            </a:extLst>
          </p:cNvPr>
          <p:cNvSpPr txBox="1"/>
          <p:nvPr/>
        </p:nvSpPr>
        <p:spPr>
          <a:xfrm>
            <a:off x="8008138" y="4649968"/>
            <a:ext cx="1542472" cy="369332"/>
          </a:xfrm>
          <a:prstGeom prst="rect">
            <a:avLst/>
          </a:prstGeom>
          <a:noFill/>
        </p:spPr>
        <p:txBody>
          <a:bodyPr wrap="square" rtlCol="0">
            <a:spAutoFit/>
          </a:bodyPr>
          <a:lstStyle/>
          <a:p>
            <a:pPr algn="ctr" fontAlgn="ctr"/>
            <a:r>
              <a:rPr lang="el-GR" b="0" u="none" strike="noStrike" dirty="0">
                <a:effectLst/>
                <a:latin typeface="Bahnschrift" panose="020B0502040204020203" pitchFamily="34" charset="0"/>
              </a:rPr>
              <a:t>25.938.992 €</a:t>
            </a:r>
            <a:endParaRPr lang="el-GR" sz="2400" dirty="0">
              <a:latin typeface="Bahnschrift" panose="020B0502040204020203" pitchFamily="34" charset="0"/>
            </a:endParaRPr>
          </a:p>
        </p:txBody>
      </p:sp>
      <p:sp>
        <p:nvSpPr>
          <p:cNvPr id="27" name="TextBox 26">
            <a:extLst>
              <a:ext uri="{FF2B5EF4-FFF2-40B4-BE49-F238E27FC236}">
                <a16:creationId xmlns:a16="http://schemas.microsoft.com/office/drawing/2014/main" id="{2B6F0C2A-99EE-D4D1-7C6C-9F1A3325B529}"/>
              </a:ext>
            </a:extLst>
          </p:cNvPr>
          <p:cNvSpPr txBox="1"/>
          <p:nvPr/>
        </p:nvSpPr>
        <p:spPr>
          <a:xfrm>
            <a:off x="8024300" y="5558091"/>
            <a:ext cx="1542472" cy="369332"/>
          </a:xfrm>
          <a:prstGeom prst="rect">
            <a:avLst/>
          </a:prstGeom>
          <a:noFill/>
        </p:spPr>
        <p:txBody>
          <a:bodyPr wrap="square" rtlCol="0">
            <a:spAutoFit/>
          </a:bodyPr>
          <a:lstStyle/>
          <a:p>
            <a:pPr algn="ctr" fontAlgn="ctr"/>
            <a:r>
              <a:rPr lang="el-GR" b="0" u="none" strike="noStrike" dirty="0">
                <a:effectLst/>
                <a:latin typeface="Bahnschrift" panose="020B0502040204020203" pitchFamily="34" charset="0"/>
              </a:rPr>
              <a:t>18.200.000 €</a:t>
            </a:r>
            <a:endParaRPr lang="el-GR" sz="2400" dirty="0">
              <a:latin typeface="Bahnschrift" panose="020B0502040204020203" pitchFamily="34" charset="0"/>
            </a:endParaRPr>
          </a:p>
        </p:txBody>
      </p:sp>
      <p:sp>
        <p:nvSpPr>
          <p:cNvPr id="4" name="TextBox 3">
            <a:extLst>
              <a:ext uri="{FF2B5EF4-FFF2-40B4-BE49-F238E27FC236}">
                <a16:creationId xmlns:a16="http://schemas.microsoft.com/office/drawing/2014/main" id="{67386145-9B51-9FBA-3CDA-9E5F849210D3}"/>
              </a:ext>
            </a:extLst>
          </p:cNvPr>
          <p:cNvSpPr txBox="1"/>
          <p:nvPr/>
        </p:nvSpPr>
        <p:spPr>
          <a:xfrm>
            <a:off x="304068" y="4567418"/>
            <a:ext cx="4439726" cy="738664"/>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a:t>
            </a:r>
            <a:r>
              <a:rPr lang="en-US" sz="1400" b="1" dirty="0">
                <a:solidFill>
                  <a:srgbClr val="E1A327"/>
                </a:solidFill>
                <a:latin typeface="Bahnschrift" panose="020B0502040204020203" pitchFamily="34" charset="0"/>
                <a:ea typeface="Calibri" panose="020F0502020204030204" pitchFamily="34" charset="0"/>
              </a:rPr>
              <a:t>v</a:t>
            </a:r>
            <a:r>
              <a:rPr lang="en-US" sz="1400" b="1" dirty="0">
                <a:solidFill>
                  <a:srgbClr val="E1A327"/>
                </a:solidFill>
                <a:effectLst/>
                <a:latin typeface="Bahnschrift" panose="020B0502040204020203" pitchFamily="34" charset="0"/>
                <a:ea typeface="Calibri" panose="020F0502020204030204" pitchFamily="34" charset="0"/>
              </a:rPr>
              <a:t>i </a:t>
            </a:r>
            <a:r>
              <a:rPr lang="el-GR" sz="1400" dirty="0">
                <a:effectLst/>
                <a:latin typeface="Bahnschrift" panose="020B0502040204020203" pitchFamily="34" charset="0"/>
                <a:ea typeface="Calibri" panose="020F0502020204030204" pitchFamily="34" charset="0"/>
              </a:rPr>
              <a:t>Προώθηση της ίσης πρόσβασης σε ποιοτική και χωρίς αποκλεισμούς εκπαίδευση και κατάρτιση</a:t>
            </a:r>
          </a:p>
          <a:p>
            <a:r>
              <a:rPr lang="el-GR" sz="1400" dirty="0">
                <a:effectLst/>
                <a:latin typeface="Bahnschrift" panose="020B0502040204020203" pitchFamily="34" charset="0"/>
                <a:ea typeface="Calibri" panose="020F0502020204030204" pitchFamily="34" charset="0"/>
              </a:rPr>
              <a:t>και της ολοκλήρωσής τους,</a:t>
            </a:r>
            <a:endParaRPr lang="el-GR" sz="1400" dirty="0">
              <a:latin typeface="Bahnschrift" panose="020B0502040204020203" pitchFamily="34" charset="0"/>
            </a:endParaRPr>
          </a:p>
        </p:txBody>
      </p:sp>
      <p:sp>
        <p:nvSpPr>
          <p:cNvPr id="14" name="TextBox 13">
            <a:extLst>
              <a:ext uri="{FF2B5EF4-FFF2-40B4-BE49-F238E27FC236}">
                <a16:creationId xmlns:a16="http://schemas.microsoft.com/office/drawing/2014/main" id="{534F7771-28E6-F1CB-522E-D265846554A6}"/>
              </a:ext>
            </a:extLst>
          </p:cNvPr>
          <p:cNvSpPr txBox="1"/>
          <p:nvPr/>
        </p:nvSpPr>
        <p:spPr>
          <a:xfrm>
            <a:off x="304068" y="5342648"/>
            <a:ext cx="4439726" cy="1169551"/>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a:t>
            </a:r>
            <a:r>
              <a:rPr lang="en-US" sz="1400" b="1" dirty="0">
                <a:solidFill>
                  <a:srgbClr val="E1A327"/>
                </a:solidFill>
                <a:latin typeface="Bahnschrift" panose="020B0502040204020203" pitchFamily="34" charset="0"/>
                <a:ea typeface="Calibri" panose="020F0502020204030204" pitchFamily="34" charset="0"/>
              </a:rPr>
              <a:t>v</a:t>
            </a:r>
            <a:r>
              <a:rPr lang="en-US" sz="1400" b="1" dirty="0">
                <a:solidFill>
                  <a:srgbClr val="E1A327"/>
                </a:solidFill>
                <a:effectLst/>
                <a:latin typeface="Bahnschrift" panose="020B0502040204020203" pitchFamily="34" charset="0"/>
                <a:ea typeface="Calibri" panose="020F0502020204030204" pitchFamily="34" charset="0"/>
              </a:rPr>
              <a:t>iii </a:t>
            </a:r>
            <a:r>
              <a:rPr lang="el-GR" sz="1400" dirty="0">
                <a:effectLst/>
                <a:latin typeface="Bahnschrift" panose="020B0502040204020203" pitchFamily="34" charset="0"/>
                <a:ea typeface="Calibri" panose="020F0502020204030204" pitchFamily="34" charset="0"/>
              </a:rPr>
              <a:t>Προαγωγή της ενεργητικής ένταξης για προώθηση των ίσων ευκαιριών, της απαγόρευσης των διακρίσεων και της ενεργού συμμετοχής, καθώς και βελτίωση της απασχολησιμότητας, ειδικότερα των μειονεκτουσών ομάδων</a:t>
            </a:r>
            <a:endParaRPr lang="el-GR" sz="1400" dirty="0">
              <a:latin typeface="Bahnschrift" panose="020B0502040204020203" pitchFamily="34" charset="0"/>
            </a:endParaRPr>
          </a:p>
        </p:txBody>
      </p:sp>
      <p:sp>
        <p:nvSpPr>
          <p:cNvPr id="3" name="TextBox 2">
            <a:extLst>
              <a:ext uri="{FF2B5EF4-FFF2-40B4-BE49-F238E27FC236}">
                <a16:creationId xmlns:a16="http://schemas.microsoft.com/office/drawing/2014/main" id="{90C2CBB2-6D63-9362-BD1A-E7B897B3467D}"/>
              </a:ext>
            </a:extLst>
          </p:cNvPr>
          <p:cNvSpPr txBox="1"/>
          <p:nvPr/>
        </p:nvSpPr>
        <p:spPr>
          <a:xfrm>
            <a:off x="5347700" y="2098815"/>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13" name="Ορθογώνιο 12">
            <a:extLst>
              <a:ext uri="{FF2B5EF4-FFF2-40B4-BE49-F238E27FC236}">
                <a16:creationId xmlns:a16="http://schemas.microsoft.com/office/drawing/2014/main" id="{72A4620F-15B3-296D-1314-CC3CE4F5F0D0}"/>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Θέση κειμένου 2">
            <a:extLst>
              <a:ext uri="{FF2B5EF4-FFF2-40B4-BE49-F238E27FC236}">
                <a16:creationId xmlns:a16="http://schemas.microsoft.com/office/drawing/2014/main" id="{F03DA794-FF4F-F094-EACE-B42F0649DDF2}"/>
              </a:ext>
            </a:extLst>
          </p:cNvPr>
          <p:cNvSpPr txBox="1">
            <a:spLocks/>
          </p:cNvSpPr>
          <p:nvPr/>
        </p:nvSpPr>
        <p:spPr>
          <a:xfrm>
            <a:off x="3097033" y="376991"/>
            <a:ext cx="8769978" cy="1257233"/>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5100" dirty="0">
                <a:latin typeface="Bahnschrift Condensed" panose="020B0502040204020203" pitchFamily="34" charset="0"/>
                <a:cs typeface="Times New Roman" panose="02020603050405020304" pitchFamily="18" charset="0"/>
              </a:rPr>
              <a:t>ΠΡΟΤΕΡΑΙΟΤΗΤΑ 4Β</a:t>
            </a:r>
          </a:p>
          <a:p>
            <a:pPr marL="0" indent="0" algn="r">
              <a:lnSpc>
                <a:spcPct val="120000"/>
              </a:lnSpc>
              <a:buNone/>
            </a:pPr>
            <a:r>
              <a:rPr lang="el-GR" sz="2800" dirty="0">
                <a:latin typeface="Bahnschrift Condensed" panose="020B0502040204020203" pitchFamily="34" charset="0"/>
                <a:cs typeface="Times New Roman" panose="02020603050405020304" pitchFamily="18" charset="0"/>
              </a:rPr>
              <a:t>Στήριξη κοινωνικής συνοχής και ανθρώπινου δυναμικού στην Δυτική Ελλάδα</a:t>
            </a:r>
            <a:br>
              <a:rPr lang="el-GR" sz="1800" dirty="0">
                <a:latin typeface="Bahnschrift Condensed" panose="020B0502040204020203" pitchFamily="34" charset="0"/>
              </a:rPr>
            </a:br>
            <a:endParaRPr lang="en-US" sz="2400" dirty="0">
              <a:latin typeface="Bahnschrift Condensed" panose="020B0502040204020203" pitchFamily="34" charset="0"/>
            </a:endParaRPr>
          </a:p>
        </p:txBody>
      </p:sp>
    </p:spTree>
    <p:extLst>
      <p:ext uri="{BB962C8B-B14F-4D97-AF65-F5344CB8AC3E}">
        <p14:creationId xmlns:p14="http://schemas.microsoft.com/office/powerpoint/2010/main" val="2145531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Επτάγωνο 5">
            <a:extLst>
              <a:ext uri="{FF2B5EF4-FFF2-40B4-BE49-F238E27FC236}">
                <a16:creationId xmlns:a16="http://schemas.microsoft.com/office/drawing/2014/main" id="{AFD243D3-D7BF-BD7F-9839-DE5CA9D2EDE7}"/>
              </a:ext>
            </a:extLst>
          </p:cNvPr>
          <p:cNvSpPr/>
          <p:nvPr/>
        </p:nvSpPr>
        <p:spPr>
          <a:xfrm>
            <a:off x="1430364" y="1946797"/>
            <a:ext cx="1320800" cy="1348447"/>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4959895" y="1944076"/>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8135039" y="1908197"/>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1721309" y="2309431"/>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8278202" y="2163659"/>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2" name="TextBox 11">
            <a:extLst>
              <a:ext uri="{FF2B5EF4-FFF2-40B4-BE49-F238E27FC236}">
                <a16:creationId xmlns:a16="http://schemas.microsoft.com/office/drawing/2014/main" id="{BEF0C0F3-4177-176D-A32D-AA8BD36CE6AD}"/>
              </a:ext>
            </a:extLst>
          </p:cNvPr>
          <p:cNvSpPr txBox="1"/>
          <p:nvPr/>
        </p:nvSpPr>
        <p:spPr>
          <a:xfrm>
            <a:off x="413534" y="3715311"/>
            <a:ext cx="3742143" cy="954107"/>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.ix </a:t>
            </a:r>
            <a:r>
              <a:rPr lang="el-GR" sz="1400" dirty="0">
                <a:effectLst/>
                <a:latin typeface="Bahnschrift" panose="020B0502040204020203" pitchFamily="34" charset="0"/>
                <a:ea typeface="Calibri" panose="020F0502020204030204" pitchFamily="34" charset="0"/>
              </a:rPr>
              <a:t>Προώθηση της κοινωνικοοικονομικής ένταξης υπηκόων τρίτων χωρών, συμπεριλαμβανομένων</a:t>
            </a:r>
          </a:p>
          <a:p>
            <a:r>
              <a:rPr lang="el-GR" sz="1400" dirty="0">
                <a:effectLst/>
                <a:latin typeface="Bahnschrift" panose="020B0502040204020203" pitchFamily="34" charset="0"/>
                <a:ea typeface="Calibri" panose="020F0502020204030204" pitchFamily="34" charset="0"/>
              </a:rPr>
              <a:t>των μεταναστών</a:t>
            </a:r>
            <a:endParaRPr lang="el-GR" sz="1400" dirty="0">
              <a:latin typeface="Bahnschrift" panose="020B0502040204020203" pitchFamily="34" charset="0"/>
            </a:endParaRPr>
          </a:p>
        </p:txBody>
      </p:sp>
      <p:sp>
        <p:nvSpPr>
          <p:cNvPr id="15" name="TextBox 14">
            <a:extLst>
              <a:ext uri="{FF2B5EF4-FFF2-40B4-BE49-F238E27FC236}">
                <a16:creationId xmlns:a16="http://schemas.microsoft.com/office/drawing/2014/main" id="{F55D7403-9023-D272-80D6-27D23E4577D4}"/>
              </a:ext>
            </a:extLst>
          </p:cNvPr>
          <p:cNvSpPr txBox="1"/>
          <p:nvPr/>
        </p:nvSpPr>
        <p:spPr>
          <a:xfrm>
            <a:off x="4375791" y="3812822"/>
            <a:ext cx="2489006" cy="677108"/>
          </a:xfrm>
          <a:prstGeom prst="rect">
            <a:avLst/>
          </a:prstGeom>
          <a:noFill/>
        </p:spPr>
        <p:txBody>
          <a:bodyPr wrap="square" rtlCol="0">
            <a:spAutoFit/>
          </a:bodyPr>
          <a:lstStyle/>
          <a:p>
            <a:pPr marL="0" algn="ctr" defTabSz="457200" rtl="0" eaLnBrk="1" fontAlgn="ctr" latinLnBrk="0" hangingPunct="1"/>
            <a:r>
              <a:rPr lang="el-GR" dirty="0">
                <a:solidFill>
                  <a:srgbClr val="E1A327"/>
                </a:solidFill>
                <a:effectLst>
                  <a:outerShdw blurRad="38100" dist="38100" dir="2700000" algn="tl">
                    <a:srgbClr val="000000">
                      <a:alpha val="43137"/>
                    </a:srgbClr>
                  </a:outerShdw>
                </a:effectLst>
                <a:latin typeface="Bahnschrift" panose="020B0502040204020203" pitchFamily="34" charset="0"/>
              </a:rPr>
              <a:t>4%</a:t>
            </a:r>
            <a:endParaRPr lang="en-US" b="0" u="none" strike="noStrike" kern="1200" dirty="0">
              <a:solidFill>
                <a:srgbClr val="E1A327"/>
              </a:solidFill>
              <a:effectLst>
                <a:outerShdw blurRad="38100" dist="38100" dir="2700000" algn="tl">
                  <a:srgbClr val="000000">
                    <a:alpha val="43137"/>
                  </a:srgbClr>
                </a:outerShdw>
              </a:effectLst>
              <a:latin typeface="Bahnschrift" panose="020B0502040204020203" pitchFamily="34" charset="0"/>
            </a:endParaRPr>
          </a:p>
          <a:p>
            <a:endParaRPr lang="el-GR" sz="2000" dirty="0">
              <a:effectLst>
                <a:outerShdw blurRad="38100" dist="38100" dir="2700000" algn="tl">
                  <a:srgbClr val="000000">
                    <a:alpha val="43137"/>
                  </a:srgbClr>
                </a:outerShdw>
              </a:effectLst>
              <a:latin typeface="Bahnschrift" panose="020B0502040204020203" pitchFamily="34" charset="0"/>
            </a:endParaRPr>
          </a:p>
        </p:txBody>
      </p:sp>
      <p:sp>
        <p:nvSpPr>
          <p:cNvPr id="19" name="TextBox 18">
            <a:extLst>
              <a:ext uri="{FF2B5EF4-FFF2-40B4-BE49-F238E27FC236}">
                <a16:creationId xmlns:a16="http://schemas.microsoft.com/office/drawing/2014/main" id="{A57F62D5-96B1-077B-122A-B9F3F3101B69}"/>
              </a:ext>
            </a:extLst>
          </p:cNvPr>
          <p:cNvSpPr txBox="1"/>
          <p:nvPr/>
        </p:nvSpPr>
        <p:spPr>
          <a:xfrm>
            <a:off x="8036325" y="3836811"/>
            <a:ext cx="1542472" cy="738664"/>
          </a:xfrm>
          <a:prstGeom prst="rect">
            <a:avLst/>
          </a:prstGeom>
          <a:noFill/>
        </p:spPr>
        <p:txBody>
          <a:bodyPr wrap="square" rtlCol="0">
            <a:spAutoFit/>
          </a:bodyPr>
          <a:lstStyle/>
          <a:p>
            <a:pPr algn="ctr" fontAlgn="ctr"/>
            <a:r>
              <a:rPr lang="el-GR" b="0" u="none" strike="noStrike" dirty="0">
                <a:effectLst/>
                <a:latin typeface="Bahnschrift" panose="020B0502040204020203" pitchFamily="34" charset="0"/>
              </a:rPr>
              <a:t>6.000.000 €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52180" y="5254031"/>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159.438.992 €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24" name="TextBox 23">
            <a:extLst>
              <a:ext uri="{FF2B5EF4-FFF2-40B4-BE49-F238E27FC236}">
                <a16:creationId xmlns:a16="http://schemas.microsoft.com/office/drawing/2014/main" id="{0EE498E4-B5B0-8EB4-983A-335A87347052}"/>
              </a:ext>
            </a:extLst>
          </p:cNvPr>
          <p:cNvSpPr txBox="1"/>
          <p:nvPr/>
        </p:nvSpPr>
        <p:spPr>
          <a:xfrm>
            <a:off x="4211861" y="4962043"/>
            <a:ext cx="2816863" cy="677108"/>
          </a:xfrm>
          <a:prstGeom prst="rect">
            <a:avLst/>
          </a:prstGeom>
          <a:noFill/>
        </p:spPr>
        <p:txBody>
          <a:bodyPr wrap="square" rtlCol="0">
            <a:spAutoFit/>
          </a:bodyPr>
          <a:lstStyle/>
          <a:p>
            <a:pPr marL="0" algn="ctr" defTabSz="457200" rtl="0" eaLnBrk="1" fontAlgn="ctr" latinLnBrk="0" hangingPunct="1"/>
            <a:r>
              <a:rPr lang="el-GR" dirty="0">
                <a:solidFill>
                  <a:srgbClr val="E1A327"/>
                </a:solidFill>
                <a:effectLst>
                  <a:outerShdw blurRad="38100" dist="38100" dir="2700000" algn="tl">
                    <a:srgbClr val="000000">
                      <a:alpha val="43137"/>
                    </a:srgbClr>
                  </a:outerShdw>
                </a:effectLst>
                <a:latin typeface="Bahnschrift" panose="020B0502040204020203" pitchFamily="34" charset="0"/>
              </a:rPr>
              <a:t>4%</a:t>
            </a:r>
            <a:endParaRPr lang="en-US" b="0" u="none" strike="noStrike" kern="1200" dirty="0">
              <a:solidFill>
                <a:srgbClr val="E1A327"/>
              </a:solidFill>
              <a:effectLst>
                <a:outerShdw blurRad="38100" dist="38100" dir="2700000" algn="tl">
                  <a:srgbClr val="000000">
                    <a:alpha val="43137"/>
                  </a:srgbClr>
                </a:outerShdw>
              </a:effectLst>
              <a:latin typeface="Bahnschrift" panose="020B0502040204020203" pitchFamily="34" charset="0"/>
            </a:endParaRPr>
          </a:p>
          <a:p>
            <a:endParaRPr lang="el-GR" sz="2000" dirty="0">
              <a:effectLst>
                <a:outerShdw blurRad="38100" dist="38100" dir="2700000" algn="tl">
                  <a:srgbClr val="000000">
                    <a:alpha val="43137"/>
                  </a:srgbClr>
                </a:outerShdw>
              </a:effectLst>
              <a:latin typeface="Bahnschrift" panose="020B0502040204020203" pitchFamily="34" charset="0"/>
            </a:endParaRPr>
          </a:p>
        </p:txBody>
      </p:sp>
      <p:sp>
        <p:nvSpPr>
          <p:cNvPr id="26" name="TextBox 25">
            <a:extLst>
              <a:ext uri="{FF2B5EF4-FFF2-40B4-BE49-F238E27FC236}">
                <a16:creationId xmlns:a16="http://schemas.microsoft.com/office/drawing/2014/main" id="{A636BB54-834F-BBB8-19EB-FB470B17D5DC}"/>
              </a:ext>
            </a:extLst>
          </p:cNvPr>
          <p:cNvSpPr txBox="1"/>
          <p:nvPr/>
        </p:nvSpPr>
        <p:spPr>
          <a:xfrm>
            <a:off x="8024203" y="4931265"/>
            <a:ext cx="1542472" cy="738664"/>
          </a:xfrm>
          <a:prstGeom prst="rect">
            <a:avLst/>
          </a:prstGeom>
          <a:noFill/>
        </p:spPr>
        <p:txBody>
          <a:bodyPr wrap="square" rtlCol="0">
            <a:spAutoFit/>
          </a:bodyPr>
          <a:lstStyle/>
          <a:p>
            <a:pPr algn="ctr" fontAlgn="ctr"/>
            <a:r>
              <a:rPr lang="el-GR" b="0" u="none" strike="noStrike" dirty="0">
                <a:effectLst/>
                <a:latin typeface="Bahnschrift" panose="020B0502040204020203" pitchFamily="34" charset="0"/>
              </a:rPr>
              <a:t>7.150.000 €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4" name="TextBox 3">
            <a:extLst>
              <a:ext uri="{FF2B5EF4-FFF2-40B4-BE49-F238E27FC236}">
                <a16:creationId xmlns:a16="http://schemas.microsoft.com/office/drawing/2014/main" id="{67386145-9B51-9FBA-3CDA-9E5F849210D3}"/>
              </a:ext>
            </a:extLst>
          </p:cNvPr>
          <p:cNvSpPr txBox="1"/>
          <p:nvPr/>
        </p:nvSpPr>
        <p:spPr>
          <a:xfrm>
            <a:off x="413534" y="4900487"/>
            <a:ext cx="4439726" cy="738664"/>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.x </a:t>
            </a:r>
            <a:r>
              <a:rPr lang="el-GR" sz="1400" dirty="0">
                <a:effectLst/>
                <a:latin typeface="Bahnschrift" panose="020B0502040204020203" pitchFamily="34" charset="0"/>
                <a:ea typeface="Calibri" panose="020F0502020204030204" pitchFamily="34" charset="0"/>
              </a:rPr>
              <a:t>Προώθηση της κοινωνικοοικονομικής ένταξης των περιθωριοποιημένων κοινοτήτων, όπως οι</a:t>
            </a:r>
          </a:p>
          <a:p>
            <a:r>
              <a:rPr lang="el-GR" sz="1400" dirty="0">
                <a:effectLst/>
                <a:latin typeface="Bahnschrift" panose="020B0502040204020203" pitchFamily="34" charset="0"/>
                <a:ea typeface="Calibri" panose="020F0502020204030204" pitchFamily="34" charset="0"/>
              </a:rPr>
              <a:t>Ρομά</a:t>
            </a:r>
            <a:endParaRPr lang="el-GR" sz="1400" dirty="0">
              <a:latin typeface="Bahnschrift" panose="020B0502040204020203" pitchFamily="34" charset="0"/>
            </a:endParaRPr>
          </a:p>
        </p:txBody>
      </p:sp>
      <p:sp>
        <p:nvSpPr>
          <p:cNvPr id="3" name="TextBox 2">
            <a:extLst>
              <a:ext uri="{FF2B5EF4-FFF2-40B4-BE49-F238E27FC236}">
                <a16:creationId xmlns:a16="http://schemas.microsoft.com/office/drawing/2014/main" id="{4FF790AD-6FA5-B7AC-FFAB-C5025C57D3F5}"/>
              </a:ext>
            </a:extLst>
          </p:cNvPr>
          <p:cNvSpPr txBox="1"/>
          <p:nvPr/>
        </p:nvSpPr>
        <p:spPr>
          <a:xfrm>
            <a:off x="5042899" y="2199538"/>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13" name="Ορθογώνιο 12">
            <a:extLst>
              <a:ext uri="{FF2B5EF4-FFF2-40B4-BE49-F238E27FC236}">
                <a16:creationId xmlns:a16="http://schemas.microsoft.com/office/drawing/2014/main" id="{0A21B96B-18AC-EB87-5B44-8FBB98960E7B}"/>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Θέση κειμένου 2">
            <a:extLst>
              <a:ext uri="{FF2B5EF4-FFF2-40B4-BE49-F238E27FC236}">
                <a16:creationId xmlns:a16="http://schemas.microsoft.com/office/drawing/2014/main" id="{7E949CDD-1E95-DF87-6F57-971344344947}"/>
              </a:ext>
            </a:extLst>
          </p:cNvPr>
          <p:cNvSpPr txBox="1">
            <a:spLocks/>
          </p:cNvSpPr>
          <p:nvPr/>
        </p:nvSpPr>
        <p:spPr>
          <a:xfrm>
            <a:off x="3097033" y="376991"/>
            <a:ext cx="8769978" cy="1257233"/>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5100" dirty="0">
                <a:latin typeface="Bahnschrift Condensed" panose="020B0502040204020203" pitchFamily="34" charset="0"/>
                <a:cs typeface="Times New Roman" panose="02020603050405020304" pitchFamily="18" charset="0"/>
              </a:rPr>
              <a:t>ΠΡΟΤΕΡΑΙΟΤΗΤΑ 4Β</a:t>
            </a:r>
          </a:p>
          <a:p>
            <a:pPr marL="0" indent="0" algn="r">
              <a:lnSpc>
                <a:spcPct val="120000"/>
              </a:lnSpc>
              <a:buNone/>
            </a:pPr>
            <a:r>
              <a:rPr lang="el-GR" sz="2800" dirty="0">
                <a:latin typeface="Bahnschrift Condensed" panose="020B0502040204020203" pitchFamily="34" charset="0"/>
                <a:cs typeface="Times New Roman" panose="02020603050405020304" pitchFamily="18" charset="0"/>
              </a:rPr>
              <a:t>Στήριξη κοινωνικής συνοχής και ανθρώπινου δυναμικού στην Δυτική Ελλάδα</a:t>
            </a:r>
            <a:br>
              <a:rPr lang="el-GR" sz="1800" dirty="0">
                <a:latin typeface="Bahnschrift Condensed" panose="020B0502040204020203" pitchFamily="34" charset="0"/>
              </a:rPr>
            </a:br>
            <a:endParaRPr lang="en-US" sz="2400" dirty="0">
              <a:latin typeface="Bahnschrift Condensed" panose="020B0502040204020203" pitchFamily="34" charset="0"/>
            </a:endParaRPr>
          </a:p>
        </p:txBody>
      </p:sp>
    </p:spTree>
    <p:extLst>
      <p:ext uri="{BB962C8B-B14F-4D97-AF65-F5344CB8AC3E}">
        <p14:creationId xmlns:p14="http://schemas.microsoft.com/office/powerpoint/2010/main" val="3405989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Επτάγωνο 5">
            <a:extLst>
              <a:ext uri="{FF2B5EF4-FFF2-40B4-BE49-F238E27FC236}">
                <a16:creationId xmlns:a16="http://schemas.microsoft.com/office/drawing/2014/main" id="{AFD243D3-D7BF-BD7F-9839-DE5CA9D2EDE7}"/>
              </a:ext>
            </a:extLst>
          </p:cNvPr>
          <p:cNvSpPr/>
          <p:nvPr/>
        </p:nvSpPr>
        <p:spPr>
          <a:xfrm>
            <a:off x="2204282" y="2180083"/>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5435600" y="2187422"/>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8194274" y="2187422"/>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2495227" y="2542716"/>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8337437" y="2442884"/>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52180" y="5254031"/>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159.438.992 €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25" name="TextBox 24">
            <a:extLst>
              <a:ext uri="{FF2B5EF4-FFF2-40B4-BE49-F238E27FC236}">
                <a16:creationId xmlns:a16="http://schemas.microsoft.com/office/drawing/2014/main" id="{C9EA5E24-EFFF-A093-BC2E-DA4CA68657B2}"/>
              </a:ext>
            </a:extLst>
          </p:cNvPr>
          <p:cNvSpPr txBox="1"/>
          <p:nvPr/>
        </p:nvSpPr>
        <p:spPr>
          <a:xfrm>
            <a:off x="4634480" y="4144226"/>
            <a:ext cx="3085789" cy="646331"/>
          </a:xfrm>
          <a:prstGeom prst="rect">
            <a:avLst/>
          </a:prstGeom>
          <a:noFill/>
        </p:spPr>
        <p:txBody>
          <a:bodyPr wrap="square" rtlCol="0">
            <a:spAutoFit/>
          </a:bodyPr>
          <a:lstStyle/>
          <a:p>
            <a:pPr marL="0" algn="ctr" defTabSz="457200" rtl="0" eaLnBrk="1" fontAlgn="ctr" latinLnBrk="0" hangingPunct="1"/>
            <a:r>
              <a:rPr lang="el-GR" dirty="0">
                <a:solidFill>
                  <a:srgbClr val="E1A327"/>
                </a:solidFill>
                <a:latin typeface="Bahnschrift" panose="020B0502040204020203" pitchFamily="34" charset="0"/>
              </a:rPr>
              <a:t>49%</a:t>
            </a:r>
            <a:endParaRPr lang="en-US" b="0" u="none" strike="noStrike" kern="1200" dirty="0">
              <a:solidFill>
                <a:srgbClr val="E1A327"/>
              </a:solidFill>
              <a:effectLst/>
              <a:latin typeface="Bahnschrift" panose="020B0502040204020203" pitchFamily="34" charset="0"/>
              <a:ea typeface="+mn-ea"/>
              <a:cs typeface="+mn-cs"/>
            </a:endParaRPr>
          </a:p>
          <a:p>
            <a:endParaRPr lang="el-GR" dirty="0">
              <a:solidFill>
                <a:schemeClr val="bg1"/>
              </a:solidFill>
              <a:latin typeface="Bahnschrift" panose="020B0502040204020203" pitchFamily="34" charset="0"/>
            </a:endParaRPr>
          </a:p>
        </p:txBody>
      </p:sp>
      <p:sp>
        <p:nvSpPr>
          <p:cNvPr id="27" name="TextBox 26">
            <a:extLst>
              <a:ext uri="{FF2B5EF4-FFF2-40B4-BE49-F238E27FC236}">
                <a16:creationId xmlns:a16="http://schemas.microsoft.com/office/drawing/2014/main" id="{2B6F0C2A-99EE-D4D1-7C6C-9F1A3325B529}"/>
              </a:ext>
            </a:extLst>
          </p:cNvPr>
          <p:cNvSpPr txBox="1"/>
          <p:nvPr/>
        </p:nvSpPr>
        <p:spPr>
          <a:xfrm>
            <a:off x="8056573" y="4090669"/>
            <a:ext cx="1542472" cy="738664"/>
          </a:xfrm>
          <a:prstGeom prst="rect">
            <a:avLst/>
          </a:prstGeom>
          <a:noFill/>
        </p:spPr>
        <p:txBody>
          <a:bodyPr wrap="square" rtlCol="0">
            <a:spAutoFit/>
          </a:bodyPr>
          <a:lstStyle/>
          <a:p>
            <a:pPr algn="ctr" fontAlgn="ctr"/>
            <a:r>
              <a:rPr lang="el-GR" b="0" u="none" strike="noStrike" dirty="0">
                <a:effectLst/>
                <a:latin typeface="Bahnschrift" panose="020B0502040204020203" pitchFamily="34" charset="0"/>
              </a:rPr>
              <a:t>77.350.000 €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14" name="TextBox 13">
            <a:extLst>
              <a:ext uri="{FF2B5EF4-FFF2-40B4-BE49-F238E27FC236}">
                <a16:creationId xmlns:a16="http://schemas.microsoft.com/office/drawing/2014/main" id="{534F7771-28E6-F1CB-522E-D265846554A6}"/>
              </a:ext>
            </a:extLst>
          </p:cNvPr>
          <p:cNvSpPr txBox="1"/>
          <p:nvPr/>
        </p:nvSpPr>
        <p:spPr>
          <a:xfrm>
            <a:off x="958896" y="4074962"/>
            <a:ext cx="4439726" cy="738664"/>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.xi </a:t>
            </a:r>
            <a:r>
              <a:rPr lang="el-GR" sz="1400" dirty="0">
                <a:effectLst/>
                <a:latin typeface="Bahnschrift" panose="020B0502040204020203" pitchFamily="34" charset="0"/>
                <a:ea typeface="Calibri" panose="020F0502020204030204" pitchFamily="34" charset="0"/>
              </a:rPr>
              <a:t>Ενίσχυση της ισότιμης και έγκαιρης πρόσβασης σε ποιοτικές, βιώσιμες και οικονομικά</a:t>
            </a:r>
          </a:p>
          <a:p>
            <a:r>
              <a:rPr lang="el-GR" sz="1400" dirty="0">
                <a:effectLst/>
                <a:latin typeface="Bahnschrift" panose="020B0502040204020203" pitchFamily="34" charset="0"/>
                <a:ea typeface="Calibri" panose="020F0502020204030204" pitchFamily="34" charset="0"/>
              </a:rPr>
              <a:t>προσιτές υπηρεσίες</a:t>
            </a:r>
            <a:endParaRPr lang="el-GR" sz="1400" dirty="0">
              <a:latin typeface="Bahnschrift" panose="020B0502040204020203" pitchFamily="34" charset="0"/>
            </a:endParaRPr>
          </a:p>
        </p:txBody>
      </p:sp>
      <p:sp>
        <p:nvSpPr>
          <p:cNvPr id="3" name="TextBox 2">
            <a:extLst>
              <a:ext uri="{FF2B5EF4-FFF2-40B4-BE49-F238E27FC236}">
                <a16:creationId xmlns:a16="http://schemas.microsoft.com/office/drawing/2014/main" id="{D5E01192-BC59-9A75-D554-DE0840ADBAFB}"/>
              </a:ext>
            </a:extLst>
          </p:cNvPr>
          <p:cNvSpPr txBox="1"/>
          <p:nvPr/>
        </p:nvSpPr>
        <p:spPr>
          <a:xfrm>
            <a:off x="4643749" y="5371136"/>
            <a:ext cx="3085789" cy="646331"/>
          </a:xfrm>
          <a:prstGeom prst="rect">
            <a:avLst/>
          </a:prstGeom>
          <a:noFill/>
        </p:spPr>
        <p:txBody>
          <a:bodyPr wrap="square" rtlCol="0">
            <a:spAutoFit/>
          </a:bodyPr>
          <a:lstStyle/>
          <a:p>
            <a:pPr marL="0" algn="ctr" defTabSz="457200" rtl="0" eaLnBrk="1" fontAlgn="ctr" latinLnBrk="0" hangingPunct="1"/>
            <a:r>
              <a:rPr lang="el-GR" dirty="0">
                <a:solidFill>
                  <a:srgbClr val="E1A327"/>
                </a:solidFill>
                <a:latin typeface="Bahnschrift" panose="020B0502040204020203" pitchFamily="34" charset="0"/>
              </a:rPr>
              <a:t>5%</a:t>
            </a:r>
            <a:endParaRPr lang="en-US" b="0" u="none" strike="noStrike" kern="1200" dirty="0">
              <a:solidFill>
                <a:srgbClr val="E1A327"/>
              </a:solidFill>
              <a:effectLst/>
              <a:latin typeface="Bahnschrift" panose="020B0502040204020203" pitchFamily="34" charset="0"/>
              <a:ea typeface="+mn-ea"/>
              <a:cs typeface="+mn-cs"/>
            </a:endParaRPr>
          </a:p>
          <a:p>
            <a:endParaRPr lang="el-GR" dirty="0">
              <a:solidFill>
                <a:schemeClr val="bg1"/>
              </a:solidFill>
              <a:latin typeface="Bahnschrift" panose="020B0502040204020203" pitchFamily="34" charset="0"/>
            </a:endParaRPr>
          </a:p>
        </p:txBody>
      </p:sp>
      <p:sp>
        <p:nvSpPr>
          <p:cNvPr id="13" name="TextBox 12">
            <a:extLst>
              <a:ext uri="{FF2B5EF4-FFF2-40B4-BE49-F238E27FC236}">
                <a16:creationId xmlns:a16="http://schemas.microsoft.com/office/drawing/2014/main" id="{212991B1-F539-EF85-3EAC-41625B88228B}"/>
              </a:ext>
            </a:extLst>
          </p:cNvPr>
          <p:cNvSpPr txBox="1"/>
          <p:nvPr/>
        </p:nvSpPr>
        <p:spPr>
          <a:xfrm>
            <a:off x="958896" y="5161698"/>
            <a:ext cx="4439726" cy="954107"/>
          </a:xfrm>
          <a:prstGeom prst="rect">
            <a:avLst/>
          </a:prstGeom>
          <a:noFill/>
        </p:spPr>
        <p:txBody>
          <a:bodyPr wrap="square" rtlCol="0">
            <a:spAutoFit/>
          </a:bodyPr>
          <a:lstStyle/>
          <a:p>
            <a:r>
              <a:rPr lang="el-GR" sz="1400" b="1" dirty="0">
                <a:solidFill>
                  <a:srgbClr val="E1A327"/>
                </a:solidFill>
                <a:latin typeface="Bahnschrift" panose="020B0502040204020203" pitchFamily="34" charset="0"/>
                <a:ea typeface="Calibri" panose="020F0502020204030204" pitchFamily="34" charset="0"/>
              </a:rPr>
              <a:t>4</a:t>
            </a:r>
            <a:r>
              <a:rPr lang="en-US" sz="1400" b="1" dirty="0">
                <a:solidFill>
                  <a:srgbClr val="E1A327"/>
                </a:solidFill>
                <a:effectLst/>
                <a:latin typeface="Bahnschrift" panose="020B0502040204020203" pitchFamily="34" charset="0"/>
                <a:ea typeface="Calibri" panose="020F0502020204030204" pitchFamily="34" charset="0"/>
              </a:rPr>
              <a:t>.xii </a:t>
            </a:r>
            <a:r>
              <a:rPr lang="el-GR" sz="1400" dirty="0">
                <a:effectLst/>
                <a:latin typeface="Bahnschrift" panose="020B0502040204020203" pitchFamily="34" charset="0"/>
                <a:ea typeface="Calibri" panose="020F0502020204030204" pitchFamily="34" charset="0"/>
              </a:rPr>
              <a:t>Προώθηση της κοινωνικής ένταξης των ατόμων που αντιμετωπίζουν κίνδυνο φτώχειας ή</a:t>
            </a:r>
          </a:p>
          <a:p>
            <a:r>
              <a:rPr lang="el-GR" sz="1400" dirty="0">
                <a:effectLst/>
                <a:latin typeface="Bahnschrift" panose="020B0502040204020203" pitchFamily="34" charset="0"/>
                <a:ea typeface="Calibri" panose="020F0502020204030204" pitchFamily="34" charset="0"/>
              </a:rPr>
              <a:t>κοινωνικού αποκλεισμού, συμπεριλαμβανομένων των απόρων και των παιδιών</a:t>
            </a:r>
            <a:endParaRPr lang="el-GR" sz="1400" dirty="0">
              <a:latin typeface="Bahnschrift" panose="020B0502040204020203" pitchFamily="34" charset="0"/>
            </a:endParaRPr>
          </a:p>
        </p:txBody>
      </p:sp>
      <p:sp>
        <p:nvSpPr>
          <p:cNvPr id="16" name="TextBox 15">
            <a:extLst>
              <a:ext uri="{FF2B5EF4-FFF2-40B4-BE49-F238E27FC236}">
                <a16:creationId xmlns:a16="http://schemas.microsoft.com/office/drawing/2014/main" id="{0C3E51DF-B935-3A53-F427-672577CADDC0}"/>
              </a:ext>
            </a:extLst>
          </p:cNvPr>
          <p:cNvSpPr txBox="1"/>
          <p:nvPr/>
        </p:nvSpPr>
        <p:spPr>
          <a:xfrm>
            <a:off x="8056573" y="5338317"/>
            <a:ext cx="1542472" cy="369332"/>
          </a:xfrm>
          <a:prstGeom prst="rect">
            <a:avLst/>
          </a:prstGeom>
          <a:noFill/>
        </p:spPr>
        <p:txBody>
          <a:bodyPr wrap="square" rtlCol="0">
            <a:spAutoFit/>
          </a:bodyPr>
          <a:lstStyle/>
          <a:p>
            <a:pPr algn="ctr" fontAlgn="ctr"/>
            <a:r>
              <a:rPr lang="el-GR" b="0" u="none" strike="noStrike" dirty="0">
                <a:effectLst/>
                <a:latin typeface="Bahnschrift" panose="020B0502040204020203" pitchFamily="34" charset="0"/>
              </a:rPr>
              <a:t>8.000.000 €</a:t>
            </a:r>
            <a:endParaRPr lang="el-GR" sz="2400" dirty="0">
              <a:latin typeface="Bahnschrift" panose="020B0502040204020203" pitchFamily="34" charset="0"/>
            </a:endParaRPr>
          </a:p>
        </p:txBody>
      </p:sp>
      <p:sp>
        <p:nvSpPr>
          <p:cNvPr id="4" name="Ορθογώνιο 3">
            <a:extLst>
              <a:ext uri="{FF2B5EF4-FFF2-40B4-BE49-F238E27FC236}">
                <a16:creationId xmlns:a16="http://schemas.microsoft.com/office/drawing/2014/main" id="{15E7B7D0-169B-5709-E2FA-588B5D5B887D}"/>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TextBox 11">
            <a:extLst>
              <a:ext uri="{FF2B5EF4-FFF2-40B4-BE49-F238E27FC236}">
                <a16:creationId xmlns:a16="http://schemas.microsoft.com/office/drawing/2014/main" id="{C057B015-461F-EDE2-1D03-A2A69D5DCC00}"/>
              </a:ext>
            </a:extLst>
          </p:cNvPr>
          <p:cNvSpPr txBox="1"/>
          <p:nvPr/>
        </p:nvSpPr>
        <p:spPr>
          <a:xfrm>
            <a:off x="5518605" y="2430396"/>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2" name="Θέση κειμένου 2">
            <a:extLst>
              <a:ext uri="{FF2B5EF4-FFF2-40B4-BE49-F238E27FC236}">
                <a16:creationId xmlns:a16="http://schemas.microsoft.com/office/drawing/2014/main" id="{D8E6B77F-2B12-814B-4A2F-187BDDCD6C84}"/>
              </a:ext>
            </a:extLst>
          </p:cNvPr>
          <p:cNvSpPr txBox="1">
            <a:spLocks/>
          </p:cNvSpPr>
          <p:nvPr/>
        </p:nvSpPr>
        <p:spPr>
          <a:xfrm>
            <a:off x="3097033" y="376991"/>
            <a:ext cx="8769978" cy="1257233"/>
          </a:xfrm>
          <a:prstGeom prst="rect">
            <a:avLst/>
          </a:prstGeom>
        </p:spPr>
        <p:txBody>
          <a:bodyPr>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5100" dirty="0">
                <a:latin typeface="Bahnschrift Condensed" panose="020B0502040204020203" pitchFamily="34" charset="0"/>
                <a:cs typeface="Times New Roman" panose="02020603050405020304" pitchFamily="18" charset="0"/>
              </a:rPr>
              <a:t>ΠΡΟΤΕΡΑΙΟΤΗΤΑ 4Β</a:t>
            </a:r>
          </a:p>
          <a:p>
            <a:pPr marL="0" indent="0" algn="r">
              <a:lnSpc>
                <a:spcPct val="120000"/>
              </a:lnSpc>
              <a:buNone/>
            </a:pPr>
            <a:r>
              <a:rPr lang="el-GR" sz="2800" dirty="0">
                <a:latin typeface="Bahnschrift Condensed" panose="020B0502040204020203" pitchFamily="34" charset="0"/>
                <a:cs typeface="Times New Roman" panose="02020603050405020304" pitchFamily="18" charset="0"/>
              </a:rPr>
              <a:t>Στήριξη κοινωνικής συνοχής και ανθρώπινου δυναμικού στην Δυτική Ελλάδα</a:t>
            </a:r>
            <a:br>
              <a:rPr lang="el-GR" sz="1800" dirty="0">
                <a:latin typeface="Bahnschrift Condensed" panose="020B0502040204020203" pitchFamily="34" charset="0"/>
              </a:rPr>
            </a:br>
            <a:endParaRPr lang="en-US" sz="2400" dirty="0">
              <a:latin typeface="Bahnschrift Condensed" panose="020B0502040204020203" pitchFamily="34" charset="0"/>
            </a:endParaRPr>
          </a:p>
        </p:txBody>
      </p:sp>
    </p:spTree>
    <p:extLst>
      <p:ext uri="{BB962C8B-B14F-4D97-AF65-F5344CB8AC3E}">
        <p14:creationId xmlns:p14="http://schemas.microsoft.com/office/powerpoint/2010/main" val="37393095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AE794B43-1FBF-A3E3-AFA0-2B56526EE752}"/>
              </a:ext>
            </a:extLst>
          </p:cNvPr>
          <p:cNvSpPr/>
          <p:nvPr/>
        </p:nvSpPr>
        <p:spPr>
          <a:xfrm>
            <a:off x="6096000" y="0"/>
            <a:ext cx="6096000" cy="6858000"/>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Title 1">
            <a:extLst>
              <a:ext uri="{FF2B5EF4-FFF2-40B4-BE49-F238E27FC236}">
                <a16:creationId xmlns:a16="http://schemas.microsoft.com/office/drawing/2014/main" id="{37FB625E-182F-AC66-2D53-36D4C59E3E3A}"/>
              </a:ext>
            </a:extLst>
          </p:cNvPr>
          <p:cNvSpPr txBox="1">
            <a:spLocks/>
          </p:cNvSpPr>
          <p:nvPr/>
        </p:nvSpPr>
        <p:spPr>
          <a:xfrm>
            <a:off x="6333952" y="1207960"/>
            <a:ext cx="5620096" cy="3657477"/>
          </a:xfrm>
          <a:prstGeom prst="rect">
            <a:avLst/>
          </a:prstGeom>
        </p:spPr>
        <p:txBody>
          <a:bodyPr>
            <a:normAutofit fontScale="3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gn="r">
              <a:buNone/>
            </a:pPr>
            <a:r>
              <a:rPr lang="el-GR" sz="96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ΠΡΟΤΕΡΑΙΟΤΗΤΑ 5</a:t>
            </a:r>
          </a:p>
          <a:p>
            <a:pPr marL="0" indent="0" algn="r">
              <a:lnSpc>
                <a:spcPct val="120000"/>
              </a:lnSpc>
              <a:buNone/>
            </a:pPr>
            <a:r>
              <a:rPr kumimoji="0" lang="el-GR" sz="800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ahnschrift Condensed" panose="020B0502040204020203" pitchFamily="34" charset="0"/>
                <a:cs typeface="Times New Roman" panose="02020603050405020304" pitchFamily="18" charset="0"/>
              </a:rPr>
              <a:t>Ενίσχυση της βιώσιμης τοπικής ανάπτυξης μέσα από ολοκληρωμένες παρεμβάσεις </a:t>
            </a:r>
          </a:p>
          <a:p>
            <a:pPr marL="0" indent="0" algn="r">
              <a:lnSpc>
                <a:spcPct val="120000"/>
              </a:lnSpc>
              <a:buNone/>
            </a:pPr>
            <a:r>
              <a:rPr kumimoji="0" lang="el-GR" sz="800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Bahnschrift Condensed" panose="020B0502040204020203" pitchFamily="34" charset="0"/>
                <a:cs typeface="Times New Roman" panose="02020603050405020304" pitchFamily="18" charset="0"/>
              </a:rPr>
              <a:t>στην Περιφέρεια Δυτικής Ελλάδας</a:t>
            </a:r>
            <a:endParaRPr lang="en-US" sz="7000" dirty="0">
              <a:solidFill>
                <a:schemeClr val="bg1"/>
              </a:solidFill>
              <a:effectLst>
                <a:outerShdw blurRad="38100" dist="38100" dir="2700000" algn="tl">
                  <a:srgbClr val="000000">
                    <a:alpha val="43137"/>
                  </a:srgbClr>
                </a:outerShdw>
              </a:effectLst>
              <a:latin typeface="Bahnschrift Condensed" panose="020B0502040204020203" pitchFamily="34" charset="0"/>
            </a:endParaRPr>
          </a:p>
          <a:p>
            <a:pPr marL="0" indent="0" algn="r">
              <a:lnSpc>
                <a:spcPct val="120000"/>
              </a:lnSpc>
              <a:buNone/>
            </a:pPr>
            <a:br>
              <a:rPr lang="el-GR" sz="12300" b="1" i="1" dirty="0">
                <a:solidFill>
                  <a:schemeClr val="bg1"/>
                </a:solidFill>
                <a:effectLst>
                  <a:outerShdw blurRad="38100" dist="38100" dir="2700000" algn="tl">
                    <a:srgbClr val="000000">
                      <a:alpha val="43137"/>
                    </a:srgbClr>
                  </a:outerShdw>
                </a:effectLst>
                <a:latin typeface="Bahnschrift" panose="020B0502040204020203" pitchFamily="34" charset="0"/>
              </a:rPr>
            </a:br>
            <a:endParaRPr lang="en-US" sz="12300" dirty="0">
              <a:solidFill>
                <a:schemeClr val="bg1"/>
              </a:solidFill>
              <a:effectLst>
                <a:outerShdw blurRad="38100" dist="38100" dir="2700000" algn="tl">
                  <a:srgbClr val="000000">
                    <a:alpha val="43137"/>
                  </a:srgbClr>
                </a:outerShdw>
              </a:effectLst>
              <a:latin typeface="Bahnschrift" panose="020B0502040204020203" pitchFamily="34" charset="0"/>
            </a:endParaRPr>
          </a:p>
        </p:txBody>
      </p:sp>
      <p:pic>
        <p:nvPicPr>
          <p:cNvPr id="5" name="Εικόνα 4" descr="Εικόνα που περιέχει νυχτερινός ουρανός&#10;&#10;Περιγραφή που δημιουργήθηκε αυτόματα">
            <a:extLst>
              <a:ext uri="{FF2B5EF4-FFF2-40B4-BE49-F238E27FC236}">
                <a16:creationId xmlns:a16="http://schemas.microsoft.com/office/drawing/2014/main" id="{C8B07EA8-52B5-21DA-6986-23B4D8218EEC}"/>
              </a:ext>
            </a:extLst>
          </p:cNvPr>
          <p:cNvPicPr>
            <a:picLocks noChangeAspect="1"/>
          </p:cNvPicPr>
          <p:nvPr/>
        </p:nvPicPr>
        <p:blipFill>
          <a:blip r:embed="rId2">
            <a:duotone>
              <a:schemeClr val="accent3">
                <a:shade val="45000"/>
                <a:satMod val="135000"/>
              </a:schemeClr>
              <a:prstClr val="white"/>
            </a:duotone>
            <a:extLst>
              <a:ext uri="{BEBA8EAE-BF5A-486C-A8C5-ECC9F3942E4B}">
                <a14:imgProps xmlns:a14="http://schemas.microsoft.com/office/drawing/2010/main">
                  <a14:imgLayer r:embed="rId3">
                    <a14:imgEffect>
                      <a14:saturation sat="300000"/>
                    </a14:imgEffect>
                  </a14:imgLayer>
                </a14:imgProps>
              </a:ext>
              <a:ext uri="{28A0092B-C50C-407E-A947-70E740481C1C}">
                <a14:useLocalDpi xmlns:a14="http://schemas.microsoft.com/office/drawing/2010/main" val="0"/>
              </a:ext>
            </a:extLst>
          </a:blip>
          <a:stretch>
            <a:fillRect/>
          </a:stretch>
        </p:blipFill>
        <p:spPr>
          <a:xfrm rot="157366">
            <a:off x="5164056" y="524903"/>
            <a:ext cx="6256009" cy="4199596"/>
          </a:xfrm>
          <a:prstGeom prst="rect">
            <a:avLst/>
          </a:prstGeom>
          <a:scene3d>
            <a:camera prst="orthographicFront">
              <a:rot lat="0" lon="10200000" rev="0"/>
            </a:camera>
            <a:lightRig rig="threePt" dir="t"/>
          </a:scene3d>
        </p:spPr>
      </p:pic>
      <p:sp>
        <p:nvSpPr>
          <p:cNvPr id="7" name="Ορθογώνιο 6">
            <a:extLst>
              <a:ext uri="{FF2B5EF4-FFF2-40B4-BE49-F238E27FC236}">
                <a16:creationId xmlns:a16="http://schemas.microsoft.com/office/drawing/2014/main" id="{9856641D-3399-A76B-FF38-1F944E088A66}"/>
              </a:ext>
            </a:extLst>
          </p:cNvPr>
          <p:cNvSpPr/>
          <p:nvPr/>
        </p:nvSpPr>
        <p:spPr>
          <a:xfrm>
            <a:off x="5180205" y="6354618"/>
            <a:ext cx="3241964" cy="503382"/>
          </a:xfrm>
          <a:prstGeom prst="rect">
            <a:avLst/>
          </a:prstGeom>
          <a:solidFill>
            <a:srgbClr val="E1A327"/>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Title 1">
            <a:extLst>
              <a:ext uri="{FF2B5EF4-FFF2-40B4-BE49-F238E27FC236}">
                <a16:creationId xmlns:a16="http://schemas.microsoft.com/office/drawing/2014/main" id="{5D35E9FB-0D27-ABB0-3B04-F7D1777C8399}"/>
              </a:ext>
            </a:extLst>
          </p:cNvPr>
          <p:cNvSpPr txBox="1">
            <a:spLocks/>
          </p:cNvSpPr>
          <p:nvPr/>
        </p:nvSpPr>
        <p:spPr>
          <a:xfrm>
            <a:off x="167113" y="1547073"/>
            <a:ext cx="5470989" cy="22312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nSpc>
                <a:spcPct val="120000"/>
              </a:lnSpc>
              <a:buNone/>
            </a:pPr>
            <a:r>
              <a:rPr lang="el-GR" sz="3200"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Για την βελτίωση του δομημένου περιβάλλοντος, την βιώσιμη κινητικότητα, την ανάδειξη του πολιτιστικού αποθέματος μέσα από ολοκληρωμένα χωρικά σχέδια αστικών και μη αστικών περιοχών</a:t>
            </a:r>
            <a:endParaRPr lang="en-US" sz="3200" b="1"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endParaRPr>
          </a:p>
        </p:txBody>
      </p:sp>
      <p:sp>
        <p:nvSpPr>
          <p:cNvPr id="8" name="TextBox 7">
            <a:extLst>
              <a:ext uri="{FF2B5EF4-FFF2-40B4-BE49-F238E27FC236}">
                <a16:creationId xmlns:a16="http://schemas.microsoft.com/office/drawing/2014/main" id="{7356E98D-943E-6ED7-59A7-B0D8BE331D79}"/>
              </a:ext>
            </a:extLst>
          </p:cNvPr>
          <p:cNvSpPr txBox="1"/>
          <p:nvPr/>
        </p:nvSpPr>
        <p:spPr>
          <a:xfrm>
            <a:off x="9765027" y="3778370"/>
            <a:ext cx="2189021" cy="738664"/>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112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544</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736</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l-GR" dirty="0"/>
          </a:p>
        </p:txBody>
      </p:sp>
    </p:spTree>
    <p:extLst>
      <p:ext uri="{BB962C8B-B14F-4D97-AF65-F5344CB8AC3E}">
        <p14:creationId xmlns:p14="http://schemas.microsoft.com/office/powerpoint/2010/main" val="11146152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F3821C-250E-5392-AA7E-A56AA21FA3F2}"/>
              </a:ext>
            </a:extLst>
          </p:cNvPr>
          <p:cNvSpPr txBox="1"/>
          <p:nvPr/>
        </p:nvSpPr>
        <p:spPr>
          <a:xfrm>
            <a:off x="2441542" y="414780"/>
            <a:ext cx="6862714" cy="769441"/>
          </a:xfrm>
          <a:prstGeom prst="rect">
            <a:avLst/>
          </a:prstGeom>
          <a:noFill/>
        </p:spPr>
        <p:txBody>
          <a:bodyPr wrap="square" rtlCol="0">
            <a:spAutoFit/>
          </a:bodyPr>
          <a:lstStyle/>
          <a:p>
            <a:pPr algn="ctr"/>
            <a:r>
              <a:rPr lang="el-GR" sz="4000" b="1" dirty="0">
                <a:latin typeface="Bahnschrift Condensed" panose="020B0502040204020203" pitchFamily="34" charset="0"/>
                <a:cs typeface="Times New Roman" panose="02020603050405020304" pitchFamily="18" charset="0"/>
              </a:rPr>
              <a:t>Περιγραφή </a:t>
            </a:r>
            <a:r>
              <a:rPr lang="el-GR" sz="4400" b="1" dirty="0">
                <a:latin typeface="Bahnschrift Condensed" panose="020B0502040204020203" pitchFamily="34" charset="0"/>
                <a:cs typeface="Times New Roman" panose="02020603050405020304" pitchFamily="18" charset="0"/>
              </a:rPr>
              <a:t>Στρατηγικής</a:t>
            </a:r>
            <a:r>
              <a:rPr lang="el-GR" sz="4000" b="1" dirty="0">
                <a:latin typeface="Bahnschrift Condensed" panose="020B0502040204020203" pitchFamily="34" charset="0"/>
                <a:cs typeface="Times New Roman" panose="02020603050405020304" pitchFamily="18" charset="0"/>
              </a:rPr>
              <a:t> Π.</a:t>
            </a:r>
            <a:r>
              <a:rPr lang="en-US" sz="4000" b="1" dirty="0">
                <a:latin typeface="Bahnschrift Condensed" panose="020B0502040204020203" pitchFamily="34" charset="0"/>
                <a:cs typeface="Times New Roman" panose="02020603050405020304" pitchFamily="18" charset="0"/>
              </a:rPr>
              <a:t>5</a:t>
            </a:r>
            <a:r>
              <a:rPr lang="el-GR" sz="4000" b="1" dirty="0">
                <a:latin typeface="Bahnschrift Condensed" panose="020B0502040204020203" pitchFamily="34" charset="0"/>
                <a:cs typeface="Times New Roman" panose="02020603050405020304" pitchFamily="18" charset="0"/>
              </a:rPr>
              <a:t> </a:t>
            </a:r>
            <a:endParaRPr lang="el-GR" sz="4000" dirty="0">
              <a:latin typeface="Bahnschrift Condensed" panose="020B0502040204020203" pitchFamily="34" charset="0"/>
            </a:endParaRPr>
          </a:p>
        </p:txBody>
      </p:sp>
      <p:sp>
        <p:nvSpPr>
          <p:cNvPr id="5" name="Ορθογώνιο 4">
            <a:extLst>
              <a:ext uri="{FF2B5EF4-FFF2-40B4-BE49-F238E27FC236}">
                <a16:creationId xmlns:a16="http://schemas.microsoft.com/office/drawing/2014/main" id="{697C74C1-2C31-E2C2-6250-5CFC73807B99}"/>
              </a:ext>
            </a:extLst>
          </p:cNvPr>
          <p:cNvSpPr/>
          <p:nvPr/>
        </p:nvSpPr>
        <p:spPr>
          <a:xfrm>
            <a:off x="1008667"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3" name="TextBox 12">
            <a:extLst>
              <a:ext uri="{FF2B5EF4-FFF2-40B4-BE49-F238E27FC236}">
                <a16:creationId xmlns:a16="http://schemas.microsoft.com/office/drawing/2014/main" id="{075CF2E4-4B46-89A1-CEA7-CE38929FDADE}"/>
              </a:ext>
            </a:extLst>
          </p:cNvPr>
          <p:cNvSpPr txBox="1"/>
          <p:nvPr/>
        </p:nvSpPr>
        <p:spPr>
          <a:xfrm>
            <a:off x="1275515" y="4837763"/>
            <a:ext cx="9191134" cy="2031325"/>
          </a:xfrm>
          <a:prstGeom prst="rect">
            <a:avLst/>
          </a:prstGeom>
          <a:noFill/>
        </p:spPr>
        <p:txBody>
          <a:bodyPr wrap="square" rtlCol="0">
            <a:spAutoFit/>
          </a:bodyPr>
          <a:lstStyle/>
          <a:p>
            <a:pPr marL="457200" lvl="1" indent="0" algn="ctr">
              <a:buNone/>
            </a:pPr>
            <a:r>
              <a:rPr lang="el-GR" sz="1800" dirty="0">
                <a:latin typeface="Bahnschrift" panose="020B0502040204020203" pitchFamily="34" charset="0"/>
                <a:ea typeface="Times New Roman" panose="02020603050405020304" pitchFamily="18" charset="0"/>
              </a:rPr>
              <a:t>Υλοποίηση ενδεικτικά οκτώ (8) στρατηγικών ΟΧΕ/ΒΑΑ, συνδυάζοντας επιτυχώς τις αρχές της αειφορίας, της αισθητικής και της συμμετοχικότητας της πρωτοβουλίας New European </a:t>
            </a:r>
            <a:r>
              <a:rPr lang="el-GR" sz="1800" dirty="0" err="1">
                <a:latin typeface="Bahnschrift" panose="020B0502040204020203" pitchFamily="34" charset="0"/>
                <a:ea typeface="Times New Roman" panose="02020603050405020304" pitchFamily="18" charset="0"/>
              </a:rPr>
              <a:t>Bauhaus</a:t>
            </a:r>
            <a:r>
              <a:rPr lang="el-GR" sz="1800" dirty="0">
                <a:latin typeface="Bahnschrift" panose="020B0502040204020203" pitchFamily="34" charset="0"/>
                <a:ea typeface="Times New Roman" panose="02020603050405020304" pitchFamily="18" charset="0"/>
              </a:rPr>
              <a:t>, με σκοπό την εξεύρεση προσιτών, χωρίς αποκλεισμούς, βιώσιμων και ελκυστικών λύσεων για τις κλιματικές προκλήσεις της σύγχρονης εποχής</a:t>
            </a:r>
          </a:p>
          <a:p>
            <a:endParaRPr lang="en-US" dirty="0">
              <a:latin typeface="Bahnschrift" panose="020B0502040204020203" pitchFamily="34" charset="0"/>
            </a:endParaRPr>
          </a:p>
          <a:p>
            <a:pPr algn="ctr"/>
            <a:endParaRPr lang="el-GR" dirty="0"/>
          </a:p>
        </p:txBody>
      </p:sp>
      <p:sp>
        <p:nvSpPr>
          <p:cNvPr id="6" name="Ορθογώνιο 5">
            <a:extLst>
              <a:ext uri="{FF2B5EF4-FFF2-40B4-BE49-F238E27FC236}">
                <a16:creationId xmlns:a16="http://schemas.microsoft.com/office/drawing/2014/main" id="{B756F09E-B711-5D67-4F8F-0DE307AEAA7D}"/>
              </a:ext>
            </a:extLst>
          </p:cNvPr>
          <p:cNvSpPr/>
          <p:nvPr/>
        </p:nvSpPr>
        <p:spPr>
          <a:xfrm>
            <a:off x="3819426"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Ορθογώνιο 6">
            <a:extLst>
              <a:ext uri="{FF2B5EF4-FFF2-40B4-BE49-F238E27FC236}">
                <a16:creationId xmlns:a16="http://schemas.microsoft.com/office/drawing/2014/main" id="{5DD46A63-BE9F-F3E8-8A3F-A5CEF7CDA37B}"/>
              </a:ext>
            </a:extLst>
          </p:cNvPr>
          <p:cNvSpPr/>
          <p:nvPr/>
        </p:nvSpPr>
        <p:spPr>
          <a:xfrm>
            <a:off x="6479356" y="2236892"/>
            <a:ext cx="205165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Ορθογώνιο 13">
            <a:extLst>
              <a:ext uri="{FF2B5EF4-FFF2-40B4-BE49-F238E27FC236}">
                <a16:creationId xmlns:a16="http://schemas.microsoft.com/office/drawing/2014/main" id="{CE483DEA-5A5D-9651-DF61-80ABDFF66DB6}"/>
              </a:ext>
            </a:extLst>
          </p:cNvPr>
          <p:cNvSpPr/>
          <p:nvPr/>
        </p:nvSpPr>
        <p:spPr>
          <a:xfrm>
            <a:off x="8864867" y="2236892"/>
            <a:ext cx="2864506" cy="2051656"/>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5" name="TextBox 14">
            <a:extLst>
              <a:ext uri="{FF2B5EF4-FFF2-40B4-BE49-F238E27FC236}">
                <a16:creationId xmlns:a16="http://schemas.microsoft.com/office/drawing/2014/main" id="{227E49D9-06F8-E656-8E28-BFA737BA322D}"/>
              </a:ext>
            </a:extLst>
          </p:cNvPr>
          <p:cNvSpPr txBox="1"/>
          <p:nvPr/>
        </p:nvSpPr>
        <p:spPr>
          <a:xfrm>
            <a:off x="1129290" y="2396429"/>
            <a:ext cx="1857081" cy="1815882"/>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β</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ελτίωση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του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δομημένου</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ερι</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βάλλοντος των πόλεων και των οικισμών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καθώς </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και η</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βελτίωση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της </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οιότητ</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ς</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ζωής</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των κα</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τοίκων</a:t>
            </a:r>
            <a:endParaRPr lang="el-GR" sz="1400" dirty="0">
              <a:solidFill>
                <a:schemeClr val="bg1"/>
              </a:solidFill>
              <a:effectLst>
                <a:outerShdw blurRad="38100" dist="38100" dir="2700000" algn="tl">
                  <a:srgbClr val="000000">
                    <a:alpha val="43137"/>
                  </a:srgbClr>
                </a:outerShdw>
              </a:effectLst>
            </a:endParaRPr>
          </a:p>
        </p:txBody>
      </p:sp>
      <p:sp>
        <p:nvSpPr>
          <p:cNvPr id="16" name="TextBox 15">
            <a:extLst>
              <a:ext uri="{FF2B5EF4-FFF2-40B4-BE49-F238E27FC236}">
                <a16:creationId xmlns:a16="http://schemas.microsoft.com/office/drawing/2014/main" id="{AC05238B-F3A1-77A1-B243-186B927894AF}"/>
              </a:ext>
            </a:extLst>
          </p:cNvPr>
          <p:cNvSpPr txBox="1"/>
          <p:nvPr/>
        </p:nvSpPr>
        <p:spPr>
          <a:xfrm>
            <a:off x="3886983" y="2407250"/>
            <a:ext cx="2051656" cy="1384995"/>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ενίσχυση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του 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ολιτισμού</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και </a:t>
            </a:r>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α</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νάδειξη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του 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ολιτιστικού</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απ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οθέμ</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ατος εντός των περιοχών παρέμβασης</a:t>
            </a:r>
            <a:endParaRPr lang="el-GR" sz="1400" dirty="0">
              <a:solidFill>
                <a:schemeClr val="bg1"/>
              </a:solidFill>
              <a:effectLst>
                <a:outerShdw blurRad="38100" dist="38100" dir="2700000" algn="tl">
                  <a:srgbClr val="000000">
                    <a:alpha val="43137"/>
                  </a:srgbClr>
                </a:outerShdw>
              </a:effectLst>
            </a:endParaRPr>
          </a:p>
        </p:txBody>
      </p:sp>
      <p:sp>
        <p:nvSpPr>
          <p:cNvPr id="17" name="TextBox 16">
            <a:extLst>
              <a:ext uri="{FF2B5EF4-FFF2-40B4-BE49-F238E27FC236}">
                <a16:creationId xmlns:a16="http://schemas.microsoft.com/office/drawing/2014/main" id="{39F3202E-3D18-5BA9-B107-9970AAB33136}"/>
              </a:ext>
            </a:extLst>
          </p:cNvPr>
          <p:cNvSpPr txBox="1"/>
          <p:nvPr/>
        </p:nvSpPr>
        <p:spPr>
          <a:xfrm>
            <a:off x="6590090" y="2397630"/>
            <a:ext cx="1954369" cy="738664"/>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π</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ροώθηση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της β</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ιώσιμης</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κινητικότητ</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ας</a:t>
            </a:r>
            <a:endParaRPr lang="el-GR" sz="1400" dirty="0">
              <a:solidFill>
                <a:schemeClr val="bg1"/>
              </a:solidFill>
              <a:effectLst>
                <a:outerShdw blurRad="38100" dist="38100" dir="2700000" algn="tl">
                  <a:srgbClr val="000000">
                    <a:alpha val="43137"/>
                  </a:srgbClr>
                </a:outerShdw>
              </a:effectLst>
            </a:endParaRPr>
          </a:p>
        </p:txBody>
      </p:sp>
      <p:sp>
        <p:nvSpPr>
          <p:cNvPr id="18" name="TextBox 17">
            <a:extLst>
              <a:ext uri="{FF2B5EF4-FFF2-40B4-BE49-F238E27FC236}">
                <a16:creationId xmlns:a16="http://schemas.microsoft.com/office/drawing/2014/main" id="{998AFCA0-9872-B697-C936-B1DD842C3254}"/>
              </a:ext>
            </a:extLst>
          </p:cNvPr>
          <p:cNvSpPr txBox="1"/>
          <p:nvPr/>
        </p:nvSpPr>
        <p:spPr>
          <a:xfrm>
            <a:off x="8878315" y="2310207"/>
            <a:ext cx="2864506" cy="1815882"/>
          </a:xfrm>
          <a:prstGeom prst="rect">
            <a:avLst/>
          </a:prstGeom>
          <a:noFill/>
        </p:spPr>
        <p:txBody>
          <a:bodyPr wrap="square" rtlCol="0">
            <a:spAutoFit/>
          </a:bodyPr>
          <a:lstStyle/>
          <a:p>
            <a:r>
              <a:rPr lang="el-GR"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Η</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 </a:t>
            </a:r>
            <a:r>
              <a:rPr lang="en-US" sz="1400" dirty="0" err="1">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εφ</a:t>
            </a:r>
            <a:r>
              <a:rPr lang="en-US" sz="1400" dirty="0">
                <a:solidFill>
                  <a:schemeClr val="bg1"/>
                </a:solidFill>
                <a:effectLst>
                  <a:outerShdw blurRad="38100" dist="38100" dir="2700000" algn="tl">
                    <a:srgbClr val="000000">
                      <a:alpha val="43137"/>
                    </a:srgbClr>
                  </a:outerShdw>
                </a:effectLst>
                <a:latin typeface="Bahnschrift" panose="020B0502040204020203" pitchFamily="34" charset="0"/>
                <a:ea typeface="Times New Roman" panose="02020603050405020304" pitchFamily="18" charset="0"/>
              </a:rPr>
              <a:t>αρμογή «έξυπνων» πολιτικών, ώστε συνολικά να συμβάλλουν στην ολοκληρωμένη ανάδειξη των στρατηγικών πλεονεκτημάτων της την εξωστρέφειας και της ανταγωνιστικότητας της περιφέρειας σε διεθνές επίπεδο</a:t>
            </a:r>
            <a:endParaRPr lang="el-GR" sz="1400" dirty="0">
              <a:solidFill>
                <a:schemeClr val="bg1"/>
              </a:solidFill>
              <a:effectLst>
                <a:outerShdw blurRad="38100" dist="38100" dir="2700000" algn="tl">
                  <a:srgbClr val="000000">
                    <a:alpha val="43137"/>
                  </a:srgbClr>
                </a:outerShdw>
              </a:effectLst>
            </a:endParaRPr>
          </a:p>
        </p:txBody>
      </p:sp>
      <p:sp>
        <p:nvSpPr>
          <p:cNvPr id="8" name="TextBox 7">
            <a:extLst>
              <a:ext uri="{FF2B5EF4-FFF2-40B4-BE49-F238E27FC236}">
                <a16:creationId xmlns:a16="http://schemas.microsoft.com/office/drawing/2014/main" id="{FF5CC6FD-0A50-0447-2A46-1554073ED34D}"/>
              </a:ext>
            </a:extLst>
          </p:cNvPr>
          <p:cNvSpPr txBox="1"/>
          <p:nvPr/>
        </p:nvSpPr>
        <p:spPr>
          <a:xfrm>
            <a:off x="1001058" y="1462114"/>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1</a:t>
            </a:r>
          </a:p>
        </p:txBody>
      </p:sp>
      <p:sp>
        <p:nvSpPr>
          <p:cNvPr id="9" name="TextBox 8">
            <a:extLst>
              <a:ext uri="{FF2B5EF4-FFF2-40B4-BE49-F238E27FC236}">
                <a16:creationId xmlns:a16="http://schemas.microsoft.com/office/drawing/2014/main" id="{6C048033-A7BF-C404-CBC9-FCAFE2E905A7}"/>
              </a:ext>
            </a:extLst>
          </p:cNvPr>
          <p:cNvSpPr txBox="1"/>
          <p:nvPr/>
        </p:nvSpPr>
        <p:spPr>
          <a:xfrm>
            <a:off x="3862428" y="1462114"/>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2</a:t>
            </a:r>
          </a:p>
        </p:txBody>
      </p:sp>
      <p:sp>
        <p:nvSpPr>
          <p:cNvPr id="10" name="TextBox 9">
            <a:extLst>
              <a:ext uri="{FF2B5EF4-FFF2-40B4-BE49-F238E27FC236}">
                <a16:creationId xmlns:a16="http://schemas.microsoft.com/office/drawing/2014/main" id="{7262A487-70B2-60E9-7D6D-E264F5DA49A8}"/>
              </a:ext>
            </a:extLst>
          </p:cNvPr>
          <p:cNvSpPr txBox="1"/>
          <p:nvPr/>
        </p:nvSpPr>
        <p:spPr>
          <a:xfrm>
            <a:off x="6479355" y="1424768"/>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3</a:t>
            </a:r>
          </a:p>
        </p:txBody>
      </p:sp>
      <p:sp>
        <p:nvSpPr>
          <p:cNvPr id="11" name="TextBox 10">
            <a:extLst>
              <a:ext uri="{FF2B5EF4-FFF2-40B4-BE49-F238E27FC236}">
                <a16:creationId xmlns:a16="http://schemas.microsoft.com/office/drawing/2014/main" id="{9EEE8386-DC71-9717-A991-B07365991FED}"/>
              </a:ext>
            </a:extLst>
          </p:cNvPr>
          <p:cNvSpPr txBox="1"/>
          <p:nvPr/>
        </p:nvSpPr>
        <p:spPr>
          <a:xfrm>
            <a:off x="9176823" y="1462114"/>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4</a:t>
            </a:r>
          </a:p>
        </p:txBody>
      </p:sp>
    </p:spTree>
    <p:extLst>
      <p:ext uri="{BB962C8B-B14F-4D97-AF65-F5344CB8AC3E}">
        <p14:creationId xmlns:p14="http://schemas.microsoft.com/office/powerpoint/2010/main" val="546732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κειμένου 2">
            <a:extLst>
              <a:ext uri="{FF2B5EF4-FFF2-40B4-BE49-F238E27FC236}">
                <a16:creationId xmlns:a16="http://schemas.microsoft.com/office/drawing/2014/main" id="{38C6ADBF-2FDB-AB16-56A7-84510844291D}"/>
              </a:ext>
            </a:extLst>
          </p:cNvPr>
          <p:cNvSpPr txBox="1">
            <a:spLocks/>
          </p:cNvSpPr>
          <p:nvPr/>
        </p:nvSpPr>
        <p:spPr>
          <a:xfrm>
            <a:off x="3106269" y="269497"/>
            <a:ext cx="8769978" cy="1257233"/>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5100" dirty="0">
                <a:latin typeface="Bahnschrift Condensed" panose="020B0502040204020203" pitchFamily="34" charset="0"/>
                <a:cs typeface="Times New Roman" panose="02020603050405020304" pitchFamily="18" charset="0"/>
              </a:rPr>
              <a:t>ΠΡΟΤΕΡΑΙΟΤΗΤΑ 5</a:t>
            </a:r>
          </a:p>
          <a:p>
            <a:pPr marL="0" indent="0" algn="r">
              <a:buNone/>
            </a:pPr>
            <a:r>
              <a:rPr kumimoji="0" lang="el-GR" sz="2800" u="none" strike="noStrike" kern="1200" cap="none" spc="0" normalizeH="0" baseline="0" noProof="0" dirty="0">
                <a:ln>
                  <a:noFill/>
                </a:ln>
                <a:effectLst/>
                <a:uLnTx/>
                <a:uFillTx/>
                <a:latin typeface="Bahnschrift Condensed" panose="020B0502040204020203" pitchFamily="34" charset="0"/>
                <a:cs typeface="Times New Roman" panose="02020603050405020304" pitchFamily="18" charset="0"/>
              </a:rPr>
              <a:t>Ενίσχυση της βιώσιμης τοπικής ανάπτυξης μέσα από ολοκληρωμένες παρεμβάσεις </a:t>
            </a:r>
          </a:p>
          <a:p>
            <a:pPr marL="0" indent="0" algn="r">
              <a:buNone/>
            </a:pPr>
            <a:r>
              <a:rPr kumimoji="0" lang="el-GR" sz="2800" u="none" strike="noStrike" kern="1200" cap="none" spc="0" normalizeH="0" baseline="0" noProof="0" dirty="0">
                <a:ln>
                  <a:noFill/>
                </a:ln>
                <a:effectLst/>
                <a:uLnTx/>
                <a:uFillTx/>
                <a:latin typeface="Bahnschrift Condensed" panose="020B0502040204020203" pitchFamily="34" charset="0"/>
                <a:cs typeface="Times New Roman" panose="02020603050405020304" pitchFamily="18" charset="0"/>
              </a:rPr>
              <a:t>στην Περιφέρεια Δυτικής Ελλάδας</a:t>
            </a:r>
            <a:endParaRPr lang="en-US" sz="2400" dirty="0">
              <a:latin typeface="Bahnschrift Condensed" panose="020B0502040204020203" pitchFamily="34" charset="0"/>
            </a:endParaRPr>
          </a:p>
        </p:txBody>
      </p:sp>
      <p:sp>
        <p:nvSpPr>
          <p:cNvPr id="6" name="Επτάγωνο 5">
            <a:extLst>
              <a:ext uri="{FF2B5EF4-FFF2-40B4-BE49-F238E27FC236}">
                <a16:creationId xmlns:a16="http://schemas.microsoft.com/office/drawing/2014/main" id="{AFD243D3-D7BF-BD7F-9839-DE5CA9D2EDE7}"/>
              </a:ext>
            </a:extLst>
          </p:cNvPr>
          <p:cNvSpPr/>
          <p:nvPr/>
        </p:nvSpPr>
        <p:spPr>
          <a:xfrm>
            <a:off x="1882599" y="2124057"/>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5273932" y="2124057"/>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8176563" y="2107533"/>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2173544" y="2486690"/>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1" name="TextBox 10">
            <a:extLst>
              <a:ext uri="{FF2B5EF4-FFF2-40B4-BE49-F238E27FC236}">
                <a16:creationId xmlns:a16="http://schemas.microsoft.com/office/drawing/2014/main" id="{2AB59590-E758-85CD-F059-B419F7EA2A6C}"/>
              </a:ext>
            </a:extLst>
          </p:cNvPr>
          <p:cNvSpPr txBox="1"/>
          <p:nvPr/>
        </p:nvSpPr>
        <p:spPr>
          <a:xfrm>
            <a:off x="8319726" y="2362995"/>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2" name="TextBox 11">
            <a:extLst>
              <a:ext uri="{FF2B5EF4-FFF2-40B4-BE49-F238E27FC236}">
                <a16:creationId xmlns:a16="http://schemas.microsoft.com/office/drawing/2014/main" id="{BEF0C0F3-4177-176D-A32D-AA8BD36CE6AD}"/>
              </a:ext>
            </a:extLst>
          </p:cNvPr>
          <p:cNvSpPr txBox="1"/>
          <p:nvPr/>
        </p:nvSpPr>
        <p:spPr>
          <a:xfrm>
            <a:off x="733239" y="3762915"/>
            <a:ext cx="3742143" cy="1384995"/>
          </a:xfrm>
          <a:prstGeom prst="rect">
            <a:avLst/>
          </a:prstGeom>
          <a:noFill/>
        </p:spPr>
        <p:txBody>
          <a:bodyPr wrap="square" rtlCol="0">
            <a:spAutoFit/>
          </a:bodyPr>
          <a:lstStyle/>
          <a:p>
            <a:r>
              <a:rPr lang="el-GR" sz="1400" b="1" dirty="0">
                <a:solidFill>
                  <a:srgbClr val="E1A327"/>
                </a:solidFill>
                <a:effectLst/>
                <a:latin typeface="Bahnschrift" panose="020B0502040204020203" pitchFamily="34" charset="0"/>
                <a:ea typeface="Calibri" panose="020F0502020204030204" pitchFamily="34" charset="0"/>
              </a:rPr>
              <a:t>5</a:t>
            </a:r>
            <a:r>
              <a:rPr lang="en-US" sz="1400" b="1" dirty="0">
                <a:solidFill>
                  <a:srgbClr val="E1A327"/>
                </a:solidFill>
                <a:effectLst/>
                <a:latin typeface="Bahnschrift" panose="020B0502040204020203" pitchFamily="34" charset="0"/>
                <a:ea typeface="Calibri" panose="020F0502020204030204" pitchFamily="34" charset="0"/>
              </a:rPr>
              <a:t>.</a:t>
            </a:r>
            <a:r>
              <a:rPr lang="en-US" sz="1400" b="1" dirty="0" err="1">
                <a:solidFill>
                  <a:srgbClr val="E1A327"/>
                </a:solidFill>
                <a:effectLst/>
                <a:latin typeface="Bahnschrift" panose="020B0502040204020203" pitchFamily="34" charset="0"/>
                <a:ea typeface="Calibri" panose="020F0502020204030204" pitchFamily="34" charset="0"/>
              </a:rPr>
              <a:t>i</a:t>
            </a:r>
            <a:r>
              <a:rPr lang="en-US" sz="1400" b="1" dirty="0">
                <a:solidFill>
                  <a:srgbClr val="E1A327"/>
                </a:solidFill>
                <a:effectLst/>
                <a:latin typeface="Bahnschrift" panose="020B0502040204020203" pitchFamily="34"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Ενίσχυση της ολοκληρωμένης και χωρίς αποκλεισμούς κοινωνικής, οικονομικής και</a:t>
            </a:r>
          </a:p>
          <a:p>
            <a:r>
              <a:rPr lang="el-GR" sz="1400" dirty="0">
                <a:effectLst/>
                <a:latin typeface="Bahnschrift" panose="020B0502040204020203" pitchFamily="34" charset="0"/>
                <a:ea typeface="Calibri" panose="020F0502020204030204" pitchFamily="34" charset="0"/>
              </a:rPr>
              <a:t>περιβαλλοντικής ανάπτυξης, του πολιτισμού, της φυσικής κληρονομιάς, του βιώσιμου τουρισμού και</a:t>
            </a:r>
          </a:p>
          <a:p>
            <a:r>
              <a:rPr lang="el-GR" sz="1400" dirty="0">
                <a:effectLst/>
                <a:latin typeface="Bahnschrift" panose="020B0502040204020203" pitchFamily="34" charset="0"/>
                <a:ea typeface="Calibri" panose="020F0502020204030204" pitchFamily="34" charset="0"/>
              </a:rPr>
              <a:t>της ασφάλειας στις αστικές περιοχές</a:t>
            </a:r>
            <a:endParaRPr lang="el-GR" sz="1400" dirty="0">
              <a:latin typeface="Bahnschrift" panose="020B0502040204020203" pitchFamily="34" charset="0"/>
            </a:endParaRPr>
          </a:p>
        </p:txBody>
      </p:sp>
      <p:sp>
        <p:nvSpPr>
          <p:cNvPr id="15" name="TextBox 14">
            <a:extLst>
              <a:ext uri="{FF2B5EF4-FFF2-40B4-BE49-F238E27FC236}">
                <a16:creationId xmlns:a16="http://schemas.microsoft.com/office/drawing/2014/main" id="{F55D7403-9023-D272-80D6-27D23E4577D4}"/>
              </a:ext>
            </a:extLst>
          </p:cNvPr>
          <p:cNvSpPr txBox="1"/>
          <p:nvPr/>
        </p:nvSpPr>
        <p:spPr>
          <a:xfrm>
            <a:off x="4680591" y="4009137"/>
            <a:ext cx="2489006" cy="892552"/>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72%</a:t>
            </a:r>
            <a:endParaRPr lang="el-GR" b="0" i="0" u="none" strike="noStrike" dirty="0">
              <a:solidFill>
                <a:srgbClr val="E1A327"/>
              </a:solidFill>
              <a:effectLst/>
              <a:latin typeface="Bahnschrift" panose="020B0502040204020203" pitchFamily="34" charset="0"/>
              <a:cs typeface="Times New Roman" panose="02020603050405020304" pitchFamily="18" charset="0"/>
            </a:endParaRPr>
          </a:p>
          <a:p>
            <a:pPr algn="ctr" fontAlgn="ctr"/>
            <a:endParaRPr lang="en-US" sz="1400" b="0" i="0" u="none" strike="noStrike" dirty="0">
              <a:solidFill>
                <a:schemeClr val="bg1"/>
              </a:solidFill>
              <a:effectLst/>
              <a:latin typeface="Bahnschrift" panose="020B0502040204020203" pitchFamily="34" charset="0"/>
              <a:cs typeface="Times New Roman" panose="02020603050405020304" pitchFamily="18" charset="0"/>
            </a:endParaRPr>
          </a:p>
          <a:p>
            <a:endParaRPr lang="el-GR" sz="2000" dirty="0">
              <a:latin typeface="Bahnschrift" panose="020B0502040204020203" pitchFamily="34" charset="0"/>
            </a:endParaRPr>
          </a:p>
        </p:txBody>
      </p:sp>
      <p:sp>
        <p:nvSpPr>
          <p:cNvPr id="19" name="TextBox 18">
            <a:extLst>
              <a:ext uri="{FF2B5EF4-FFF2-40B4-BE49-F238E27FC236}">
                <a16:creationId xmlns:a16="http://schemas.microsoft.com/office/drawing/2014/main" id="{A57F62D5-96B1-077B-122A-B9F3F3101B69}"/>
              </a:ext>
            </a:extLst>
          </p:cNvPr>
          <p:cNvSpPr txBox="1"/>
          <p:nvPr/>
        </p:nvSpPr>
        <p:spPr>
          <a:xfrm>
            <a:off x="8045217" y="4042184"/>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81</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290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232</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52180" y="5254031"/>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pPr algn="ctr" fontAlgn="ct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112</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544</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736</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24" name="TextBox 23">
            <a:extLst>
              <a:ext uri="{FF2B5EF4-FFF2-40B4-BE49-F238E27FC236}">
                <a16:creationId xmlns:a16="http://schemas.microsoft.com/office/drawing/2014/main" id="{0EE498E4-B5B0-8EB4-983A-335A87347052}"/>
              </a:ext>
            </a:extLst>
          </p:cNvPr>
          <p:cNvSpPr txBox="1"/>
          <p:nvPr/>
        </p:nvSpPr>
        <p:spPr>
          <a:xfrm>
            <a:off x="4709869" y="5423308"/>
            <a:ext cx="2539285" cy="677108"/>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28%</a:t>
            </a:r>
            <a:endParaRPr lang="en-US" b="0" i="0" u="none" strike="noStrike" dirty="0">
              <a:solidFill>
                <a:srgbClr val="E1A327"/>
              </a:solidFill>
              <a:effectLst/>
              <a:latin typeface="Bahnschrift" panose="020B0502040204020203" pitchFamily="34" charset="0"/>
              <a:cs typeface="Times New Roman" panose="02020603050405020304" pitchFamily="18" charset="0"/>
            </a:endParaRPr>
          </a:p>
          <a:p>
            <a:endParaRPr lang="el-GR" sz="2000" dirty="0">
              <a:latin typeface="Bahnschrift" panose="020B0502040204020203" pitchFamily="34" charset="0"/>
            </a:endParaRPr>
          </a:p>
        </p:txBody>
      </p:sp>
      <p:sp>
        <p:nvSpPr>
          <p:cNvPr id="26" name="TextBox 25">
            <a:extLst>
              <a:ext uri="{FF2B5EF4-FFF2-40B4-BE49-F238E27FC236}">
                <a16:creationId xmlns:a16="http://schemas.microsoft.com/office/drawing/2014/main" id="{A636BB54-834F-BBB8-19EB-FB470B17D5DC}"/>
              </a:ext>
            </a:extLst>
          </p:cNvPr>
          <p:cNvSpPr txBox="1"/>
          <p:nvPr/>
        </p:nvSpPr>
        <p:spPr>
          <a:xfrm>
            <a:off x="8045217" y="5423308"/>
            <a:ext cx="1542472" cy="738664"/>
          </a:xfrm>
          <a:prstGeom prst="rect">
            <a:avLst/>
          </a:prstGeom>
          <a:noFill/>
        </p:spPr>
        <p:txBody>
          <a:bodyPr wrap="square" rtlCol="0">
            <a:spAutoFit/>
          </a:bodyPr>
          <a:lstStyle/>
          <a:p>
            <a:pPr algn="ctr" fontAlgn="ctr"/>
            <a:r>
              <a:rPr lang="en-US" u="none" strike="noStrike" dirty="0">
                <a:effectLst/>
                <a:latin typeface="Bahnschrift" panose="020B0502040204020203" pitchFamily="34" charset="0"/>
              </a:rPr>
              <a:t>31</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254</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504</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4" name="TextBox 3">
            <a:extLst>
              <a:ext uri="{FF2B5EF4-FFF2-40B4-BE49-F238E27FC236}">
                <a16:creationId xmlns:a16="http://schemas.microsoft.com/office/drawing/2014/main" id="{67386145-9B51-9FBA-3CDA-9E5F849210D3}"/>
              </a:ext>
            </a:extLst>
          </p:cNvPr>
          <p:cNvSpPr txBox="1"/>
          <p:nvPr/>
        </p:nvSpPr>
        <p:spPr>
          <a:xfrm>
            <a:off x="722384" y="5220521"/>
            <a:ext cx="4439726" cy="1384995"/>
          </a:xfrm>
          <a:prstGeom prst="rect">
            <a:avLst/>
          </a:prstGeom>
          <a:noFill/>
        </p:spPr>
        <p:txBody>
          <a:bodyPr wrap="square" rtlCol="0">
            <a:spAutoFit/>
          </a:bodyPr>
          <a:lstStyle/>
          <a:p>
            <a:r>
              <a:rPr lang="el-GR" sz="1400" b="1" dirty="0">
                <a:solidFill>
                  <a:srgbClr val="E1A327"/>
                </a:solidFill>
                <a:effectLst/>
                <a:latin typeface="Bahnschrift" panose="020B0502040204020203" pitchFamily="34" charset="0"/>
                <a:ea typeface="Calibri" panose="020F0502020204030204" pitchFamily="34" charset="0"/>
              </a:rPr>
              <a:t>5</a:t>
            </a:r>
            <a:r>
              <a:rPr lang="en-US" sz="1400" b="1" dirty="0">
                <a:solidFill>
                  <a:srgbClr val="E1A327"/>
                </a:solidFill>
                <a:effectLst/>
                <a:latin typeface="Bahnschrift" panose="020B0502040204020203" pitchFamily="34" charset="0"/>
                <a:ea typeface="Calibri" panose="020F0502020204030204" pitchFamily="34" charset="0"/>
              </a:rPr>
              <a:t>.</a:t>
            </a:r>
            <a:r>
              <a:rPr lang="en-US" sz="1400" b="1" dirty="0">
                <a:solidFill>
                  <a:srgbClr val="E1A327"/>
                </a:solidFill>
                <a:latin typeface="Bahnschrift" panose="020B0502040204020203" pitchFamily="34" charset="0"/>
                <a:ea typeface="Calibri" panose="020F0502020204030204" pitchFamily="34" charset="0"/>
              </a:rPr>
              <a:t>ii</a:t>
            </a:r>
            <a:r>
              <a:rPr lang="en-US" sz="1400" b="1" dirty="0">
                <a:solidFill>
                  <a:srgbClr val="E1A327"/>
                </a:solidFill>
                <a:effectLst/>
                <a:latin typeface="Bahnschrift" panose="020B0502040204020203" pitchFamily="34" charset="0"/>
                <a:ea typeface="Calibri" panose="020F0502020204030204" pitchFamily="34" charset="0"/>
              </a:rPr>
              <a:t> </a:t>
            </a:r>
            <a:r>
              <a:rPr lang="el-GR" sz="1400" dirty="0">
                <a:effectLst/>
                <a:latin typeface="Bahnschrift" panose="020B0502040204020203" pitchFamily="34" charset="0"/>
                <a:ea typeface="Calibri" panose="020F0502020204030204" pitchFamily="34" charset="0"/>
              </a:rPr>
              <a:t>Ενίσχυση της ολοκληρωμένης και χωρίς αποκλεισμούς κοινωνικής, οικονομικής και</a:t>
            </a:r>
          </a:p>
          <a:p>
            <a:r>
              <a:rPr lang="el-GR" sz="1400" dirty="0">
                <a:effectLst/>
                <a:latin typeface="Bahnschrift" panose="020B0502040204020203" pitchFamily="34" charset="0"/>
                <a:ea typeface="Calibri" panose="020F0502020204030204" pitchFamily="34" charset="0"/>
              </a:rPr>
              <a:t>περιβαλλοντικής τοπικής ανάπτυξης, του πολιτισμού, της φυσικής κληρονομιάς, του βιώσιμου</a:t>
            </a:r>
          </a:p>
          <a:p>
            <a:r>
              <a:rPr lang="el-GR" sz="1400" dirty="0">
                <a:effectLst/>
                <a:latin typeface="Bahnschrift" panose="020B0502040204020203" pitchFamily="34" charset="0"/>
                <a:ea typeface="Calibri" panose="020F0502020204030204" pitchFamily="34" charset="0"/>
              </a:rPr>
              <a:t>τουρισμού και της ασφάλειας σε περιοχές πλην των αστικών</a:t>
            </a:r>
            <a:endParaRPr lang="el-GR" sz="1400" dirty="0">
              <a:latin typeface="Bahnschrift" panose="020B0502040204020203" pitchFamily="34" charset="0"/>
            </a:endParaRPr>
          </a:p>
        </p:txBody>
      </p:sp>
      <p:sp>
        <p:nvSpPr>
          <p:cNvPr id="3" name="Ορθογώνιο 2">
            <a:extLst>
              <a:ext uri="{FF2B5EF4-FFF2-40B4-BE49-F238E27FC236}">
                <a16:creationId xmlns:a16="http://schemas.microsoft.com/office/drawing/2014/main" id="{CB42A95D-8053-1725-D8A1-9E32E4C4C174}"/>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TextBox 12">
            <a:extLst>
              <a:ext uri="{FF2B5EF4-FFF2-40B4-BE49-F238E27FC236}">
                <a16:creationId xmlns:a16="http://schemas.microsoft.com/office/drawing/2014/main" id="{F1FE9AC5-3AFA-00A3-C46B-E47ABFD7F78D}"/>
              </a:ext>
            </a:extLst>
          </p:cNvPr>
          <p:cNvSpPr txBox="1"/>
          <p:nvPr/>
        </p:nvSpPr>
        <p:spPr>
          <a:xfrm>
            <a:off x="5376429" y="2393176"/>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Tree>
    <p:extLst>
      <p:ext uri="{BB962C8B-B14F-4D97-AF65-F5344CB8AC3E}">
        <p14:creationId xmlns:p14="http://schemas.microsoft.com/office/powerpoint/2010/main" val="3440945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D538C-39F2-2F92-C0B8-58DD1C46D5D9}"/>
              </a:ext>
            </a:extLst>
          </p:cNvPr>
          <p:cNvSpPr txBox="1">
            <a:spLocks/>
          </p:cNvSpPr>
          <p:nvPr/>
        </p:nvSpPr>
        <p:spPr>
          <a:xfrm>
            <a:off x="0" y="451659"/>
            <a:ext cx="12192000" cy="689811"/>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2800" b="1" dirty="0">
                <a:latin typeface="Bahnschrift Condensed" panose="020B0502040204020203" pitchFamily="34" charset="0"/>
              </a:rPr>
              <a:t>ΕΠ ΔΥΤΙΚΗ ΕΛΛΑΔΑ 2021-2027 </a:t>
            </a:r>
          </a:p>
          <a:p>
            <a:pPr algn="ctr"/>
            <a:r>
              <a:rPr lang="el-GR" sz="2800" b="1" dirty="0">
                <a:latin typeface="Bahnschrift Condensed" panose="020B0502040204020203" pitchFamily="34" charset="0"/>
              </a:rPr>
              <a:t>Προϋπολογισμός ανά Στόχο πολιτικής</a:t>
            </a:r>
            <a:endParaRPr lang="en-US" sz="2800" b="1" dirty="0">
              <a:latin typeface="Bahnschrift Condensed" panose="020B0502040204020203" pitchFamily="34" charset="0"/>
            </a:endParaRPr>
          </a:p>
        </p:txBody>
      </p:sp>
      <p:graphicFrame>
        <p:nvGraphicFramePr>
          <p:cNvPr id="3" name="Table 5">
            <a:extLst>
              <a:ext uri="{FF2B5EF4-FFF2-40B4-BE49-F238E27FC236}">
                <a16:creationId xmlns:a16="http://schemas.microsoft.com/office/drawing/2014/main" id="{0F299A9E-680D-0FD5-634D-E9C7E5CF8839}"/>
              </a:ext>
            </a:extLst>
          </p:cNvPr>
          <p:cNvGraphicFramePr>
            <a:graphicFrameLocks noGrp="1"/>
          </p:cNvGraphicFramePr>
          <p:nvPr>
            <p:extLst>
              <p:ext uri="{D42A27DB-BD31-4B8C-83A1-F6EECF244321}">
                <p14:modId xmlns:p14="http://schemas.microsoft.com/office/powerpoint/2010/main" val="4009607490"/>
              </p:ext>
            </p:extLst>
          </p:nvPr>
        </p:nvGraphicFramePr>
        <p:xfrm>
          <a:off x="1376413" y="1288172"/>
          <a:ext cx="10071182" cy="4506888"/>
        </p:xfrm>
        <a:graphic>
          <a:graphicData uri="http://schemas.openxmlformats.org/drawingml/2006/table">
            <a:tbl>
              <a:tblPr firstRow="1" bandRow="1">
                <a:tableStyleId>{2D5ABB26-0587-4C30-8999-92F81FD0307C}</a:tableStyleId>
              </a:tblPr>
              <a:tblGrid>
                <a:gridCol w="7119021">
                  <a:extLst>
                    <a:ext uri="{9D8B030D-6E8A-4147-A177-3AD203B41FA5}">
                      <a16:colId xmlns:a16="http://schemas.microsoft.com/office/drawing/2014/main" val="243313178"/>
                    </a:ext>
                  </a:extLst>
                </a:gridCol>
                <a:gridCol w="1254553">
                  <a:extLst>
                    <a:ext uri="{9D8B030D-6E8A-4147-A177-3AD203B41FA5}">
                      <a16:colId xmlns:a16="http://schemas.microsoft.com/office/drawing/2014/main" val="1453917106"/>
                    </a:ext>
                  </a:extLst>
                </a:gridCol>
                <a:gridCol w="1697608">
                  <a:extLst>
                    <a:ext uri="{9D8B030D-6E8A-4147-A177-3AD203B41FA5}">
                      <a16:colId xmlns:a16="http://schemas.microsoft.com/office/drawing/2014/main" val="1099298006"/>
                    </a:ext>
                  </a:extLst>
                </a:gridCol>
              </a:tblGrid>
              <a:tr h="417251">
                <a:tc>
                  <a:txBody>
                    <a:bodyPr/>
                    <a:lstStyle/>
                    <a:p>
                      <a:pPr algn="l" fontAlgn="ctr"/>
                      <a:r>
                        <a:rPr lang="el-GR" sz="2000" b="1" i="0" u="none" strike="noStrike" cap="none" spc="60" dirty="0">
                          <a:solidFill>
                            <a:schemeClr val="tx1"/>
                          </a:solidFill>
                          <a:effectLst/>
                          <a:latin typeface="Bahnschrift" panose="020B0502040204020203" pitchFamily="34" charset="0"/>
                        </a:rPr>
                        <a:t>Στόχος Πολιτικής</a:t>
                      </a:r>
                    </a:p>
                  </a:txBody>
                  <a:tcPr anchor="ctr"/>
                </a:tc>
                <a:tc>
                  <a:txBody>
                    <a:bodyPr/>
                    <a:lstStyle/>
                    <a:p>
                      <a:pPr algn="ctr"/>
                      <a:r>
                        <a:rPr lang="el-GR" sz="1600" b="1" u="none" strike="noStrike" cap="none" spc="60" dirty="0">
                          <a:solidFill>
                            <a:schemeClr val="tx1"/>
                          </a:solidFill>
                          <a:effectLst/>
                          <a:latin typeface="Bahnschrift" panose="020B0502040204020203" pitchFamily="34" charset="0"/>
                        </a:rPr>
                        <a:t>Ταμείο</a:t>
                      </a:r>
                      <a:endParaRPr lang="el-GR" sz="1600" dirty="0">
                        <a:solidFill>
                          <a:schemeClr val="tx1"/>
                        </a:solidFill>
                        <a:latin typeface="Bahnschrift" panose="020B0502040204020203" pitchFamily="34" charset="0"/>
                      </a:endParaRPr>
                    </a:p>
                  </a:txBody>
                  <a:tcPr anchor="ctr"/>
                </a:tc>
                <a:tc>
                  <a:txBody>
                    <a:bodyPr/>
                    <a:lstStyle/>
                    <a:p>
                      <a:pPr algn="r"/>
                      <a:r>
                        <a:rPr lang="el-GR" sz="1600" b="1" u="none" strike="noStrike" cap="none" spc="60" dirty="0">
                          <a:solidFill>
                            <a:schemeClr val="tx1"/>
                          </a:solidFill>
                          <a:effectLst/>
                          <a:latin typeface="Bahnschrift" panose="020B0502040204020203" pitchFamily="34" charset="0"/>
                        </a:rPr>
                        <a:t>Π</a:t>
                      </a:r>
                      <a:r>
                        <a:rPr lang="en-US" sz="1600" b="1" u="none" strike="noStrike" cap="none" spc="60" dirty="0">
                          <a:solidFill>
                            <a:schemeClr val="tx1"/>
                          </a:solidFill>
                          <a:effectLst/>
                          <a:latin typeface="Bahnschrift" panose="020B0502040204020203" pitchFamily="34" charset="0"/>
                        </a:rPr>
                        <a:t>/Y</a:t>
                      </a:r>
                      <a:r>
                        <a:rPr lang="el-GR" sz="1600" b="1" u="none" strike="noStrike" cap="none" spc="60" dirty="0">
                          <a:solidFill>
                            <a:schemeClr val="tx1"/>
                          </a:solidFill>
                          <a:effectLst/>
                          <a:latin typeface="Bahnschrift" panose="020B0502040204020203" pitchFamily="34" charset="0"/>
                        </a:rPr>
                        <a:t> (Δ.Δ.)</a:t>
                      </a:r>
                      <a:endParaRPr lang="el-GR" sz="1600" dirty="0">
                        <a:solidFill>
                          <a:schemeClr val="tx1"/>
                        </a:solidFill>
                        <a:latin typeface="Bahnschrift" panose="020B0502040204020203" pitchFamily="34" charset="0"/>
                      </a:endParaRPr>
                    </a:p>
                  </a:txBody>
                  <a:tcPr anchor="ctr"/>
                </a:tc>
                <a:extLst>
                  <a:ext uri="{0D108BD9-81ED-4DB2-BD59-A6C34878D82A}">
                    <a16:rowId xmlns:a16="http://schemas.microsoft.com/office/drawing/2014/main" val="4077429181"/>
                  </a:ext>
                </a:extLst>
              </a:tr>
              <a:tr h="72018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b="1" u="none" strike="noStrike" cap="none" spc="0" dirty="0">
                          <a:solidFill>
                            <a:schemeClr val="tx1"/>
                          </a:solidFill>
                          <a:effectLst/>
                          <a:latin typeface="Bahnschrift" panose="020B0502040204020203" pitchFamily="34" charset="0"/>
                        </a:rPr>
                        <a:t>ΣΠ 1: Πιο Έξυπνη Ευρώπη</a:t>
                      </a:r>
                      <a:endParaRPr lang="el-GR" sz="2000" b="1" u="none" strike="noStrike" cap="none" spc="0" dirty="0">
                        <a:solidFill>
                          <a:schemeClr val="tx1"/>
                        </a:solidFill>
                        <a:effectLst/>
                        <a:latin typeface="Bahnschrift" panose="020B0502040204020203"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el-GR" sz="1200" b="0" dirty="0">
                          <a:latin typeface="Bahnschrift" panose="020B0502040204020203" pitchFamily="34" charset="0"/>
                        </a:rPr>
                        <a:t>Μια Ευρώπη πιο ανταγωνιστική και πιο έξυπνη μέσω της προώθησης του καινοτόμου και έξυπνου οικονομικού μετασχηματισμού και της περιφερειακής συνδεσιμότητας ΤΠΕ</a:t>
                      </a:r>
                      <a:endParaRPr lang="el-GR" sz="2000" b="0" dirty="0">
                        <a:latin typeface="Bahnschrift" panose="020B0502040204020203" pitchFamily="34" charset="0"/>
                      </a:endParaRPr>
                    </a:p>
                  </a:txBody>
                  <a:tcPr anchor="ctr"/>
                </a:tc>
                <a:tc>
                  <a:txBody>
                    <a:bodyPr/>
                    <a:lstStyle/>
                    <a:p>
                      <a:pPr marL="0" algn="ctr" defTabSz="457200" rtl="0" eaLnBrk="1" fontAlgn="ctr" latinLnBrk="0" hangingPunct="1"/>
                      <a:r>
                        <a:rPr lang="el-GR" sz="1400" b="0" u="none" strike="noStrike" kern="1200" cap="none" spc="0" dirty="0">
                          <a:solidFill>
                            <a:schemeClr val="tx1"/>
                          </a:solidFill>
                          <a:effectLst/>
                          <a:latin typeface="Bahnschrift" panose="020B0502040204020203" pitchFamily="34" charset="0"/>
                        </a:rPr>
                        <a:t>ΕΤΠΑ</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70.804.450</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2421373471"/>
                  </a:ext>
                </a:extLst>
              </a:tr>
              <a:tr h="720186">
                <a:tc>
                  <a:txBody>
                    <a:bodyPr/>
                    <a:lstStyle/>
                    <a:p>
                      <a:pPr algn="l" fontAlgn="ctr">
                        <a:buClr>
                          <a:srgbClr val="000000"/>
                        </a:buClr>
                        <a:buSzPts val="1100"/>
                        <a:buFont typeface="Calibri" panose="020F0502020204030204" pitchFamily="34" charset="0"/>
                        <a:buNone/>
                      </a:pPr>
                      <a:r>
                        <a:rPr lang="el-GR" sz="1800" b="1" u="none" strike="noStrike" cap="none" spc="0" dirty="0">
                          <a:solidFill>
                            <a:schemeClr val="tx1"/>
                          </a:solidFill>
                          <a:effectLst/>
                          <a:latin typeface="Bahnschrift" panose="020B0502040204020203" pitchFamily="34" charset="0"/>
                        </a:rPr>
                        <a:t>ΣΠ 2: Πιο Πράσινη Ευρώπη</a:t>
                      </a:r>
                    </a:p>
                    <a:p>
                      <a:pPr algn="just" fontAlgn="ctr">
                        <a:buClr>
                          <a:srgbClr val="000000"/>
                        </a:buClr>
                        <a:buSzPts val="1100"/>
                        <a:buFont typeface="Calibri" panose="020F0502020204030204" pitchFamily="34" charset="0"/>
                        <a:buNone/>
                      </a:pPr>
                      <a:r>
                        <a:rPr lang="el-GR" sz="1200" b="0" kern="1200" dirty="0">
                          <a:solidFill>
                            <a:schemeClr val="tx1"/>
                          </a:solidFill>
                          <a:latin typeface="Bahnschrift" panose="020B0502040204020203" pitchFamily="34" charset="0"/>
                          <a:ea typeface="+mn-ea"/>
                          <a:cs typeface="+mn-cs"/>
                        </a:rPr>
                        <a:t>Μι</a:t>
                      </a:r>
                      <a:r>
                        <a:rPr lang="en-US" sz="1200" b="0" kern="1200" dirty="0">
                          <a:solidFill>
                            <a:schemeClr val="tx1"/>
                          </a:solidFill>
                          <a:latin typeface="Bahnschrift" panose="020B0502040204020203" pitchFamily="34" charset="0"/>
                          <a:ea typeface="+mn-ea"/>
                          <a:cs typeface="+mn-cs"/>
                        </a:rPr>
                        <a:t>α π</a:t>
                      </a:r>
                      <a:r>
                        <a:rPr lang="en-US" sz="1200" b="0" kern="1200" dirty="0" err="1">
                          <a:solidFill>
                            <a:schemeClr val="tx1"/>
                          </a:solidFill>
                          <a:latin typeface="Bahnschrift" panose="020B0502040204020203" pitchFamily="34" charset="0"/>
                          <a:ea typeface="+mn-ea"/>
                          <a:cs typeface="+mn-cs"/>
                        </a:rPr>
                        <a:t>ιο</a:t>
                      </a:r>
                      <a:r>
                        <a:rPr lang="en-US" sz="1200" b="0" kern="1200" dirty="0">
                          <a:solidFill>
                            <a:schemeClr val="tx1"/>
                          </a:solidFill>
                          <a:latin typeface="Bahnschrift" panose="020B0502040204020203" pitchFamily="34" charset="0"/>
                          <a:ea typeface="+mn-ea"/>
                          <a:cs typeface="+mn-cs"/>
                        </a:rPr>
                        <a:t> πράσινη και ανθεκτική Ευρώπη με χαμηλές εκπομπές διοξειδίου του άνθρακα και καθ’ οδόν προς μια οικονομία καθαρών μηδενικών εκπομπών διοξειδίου του άνθρακα, μέσω της προώθησης της δίκαιης μετάβασης σε καθαρές μορφές ενέργειας, των πράσινων και γαλάζιων επενδύσεων, της κυκλικής οικονομίας, του μετριασμού της κλιματικής αλλαγής και της προσαρμογής στην κλιματική αλλαγή, της πρόληψης και της διαχείρισης των κινδύνων, και της βιώσιμης αστικής κινητικότητας</a:t>
                      </a:r>
                      <a:endParaRPr lang="el-GR" sz="1200" b="0" kern="1200" dirty="0">
                        <a:solidFill>
                          <a:schemeClr val="tx1"/>
                        </a:solidFill>
                        <a:latin typeface="Bahnschrift" panose="020B0502040204020203" pitchFamily="34" charset="0"/>
                        <a:ea typeface="+mn-ea"/>
                        <a:cs typeface="+mn-cs"/>
                      </a:endParaRP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126.868.612</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797962428"/>
                  </a:ext>
                </a:extLst>
              </a:tr>
              <a:tr h="61491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b="1" u="none" strike="noStrike" cap="none" spc="0" dirty="0">
                          <a:solidFill>
                            <a:schemeClr val="tx1"/>
                          </a:solidFill>
                          <a:effectLst/>
                          <a:latin typeface="Bahnschrift" panose="020B0502040204020203" pitchFamily="34" charset="0"/>
                        </a:rPr>
                        <a:t>ΣΠ 3:  Συνδεδεμένη Ευρώπη</a:t>
                      </a:r>
                    </a:p>
                    <a:p>
                      <a:pPr marL="0" marR="0" lvl="0" indent="0" algn="just" defTabSz="914400" rtl="0" eaLnBrk="1" fontAlgn="ctr" latinLnBrk="0" hangingPunct="1">
                        <a:lnSpc>
                          <a:spcPct val="100000"/>
                        </a:lnSpc>
                        <a:spcBef>
                          <a:spcPts val="0"/>
                        </a:spcBef>
                        <a:spcAft>
                          <a:spcPts val="0"/>
                        </a:spcAft>
                        <a:buClr>
                          <a:srgbClr val="000000"/>
                        </a:buClr>
                        <a:buSzPts val="1100"/>
                        <a:buFont typeface="Calibri" panose="020F0502020204030204" pitchFamily="34" charset="0"/>
                        <a:buNone/>
                        <a:tabLst/>
                        <a:defRPr/>
                      </a:pPr>
                      <a:r>
                        <a:rPr lang="el-GR" sz="1200" b="0" kern="1200" dirty="0">
                          <a:solidFill>
                            <a:schemeClr val="tx1"/>
                          </a:solidFill>
                          <a:latin typeface="Bahnschrift" panose="020B0502040204020203" pitchFamily="34" charset="0"/>
                          <a:ea typeface="+mn-ea"/>
                          <a:cs typeface="+mn-cs"/>
                        </a:rPr>
                        <a:t>Μια </a:t>
                      </a:r>
                      <a:r>
                        <a:rPr lang="en-US" sz="1200" b="0" kern="1200" dirty="0">
                          <a:solidFill>
                            <a:schemeClr val="tx1"/>
                          </a:solidFill>
                          <a:latin typeface="Bahnschrift" panose="020B0502040204020203" pitchFamily="34" charset="0"/>
                          <a:ea typeface="+mn-ea"/>
                          <a:cs typeface="+mn-cs"/>
                        </a:rPr>
                        <a:t>π</a:t>
                      </a:r>
                      <a:r>
                        <a:rPr lang="en-US" sz="1200" b="0" kern="1200" dirty="0" err="1">
                          <a:solidFill>
                            <a:schemeClr val="tx1"/>
                          </a:solidFill>
                          <a:latin typeface="Bahnschrift" panose="020B0502040204020203" pitchFamily="34" charset="0"/>
                          <a:ea typeface="+mn-ea"/>
                          <a:cs typeface="+mn-cs"/>
                        </a:rPr>
                        <a:t>ιο</a:t>
                      </a:r>
                      <a:r>
                        <a:rPr lang="en-US" sz="1200" b="0" kern="1200" dirty="0">
                          <a:solidFill>
                            <a:schemeClr val="tx1"/>
                          </a:solidFill>
                          <a:latin typeface="Bahnschrift" panose="020B0502040204020203" pitchFamily="34" charset="0"/>
                          <a:ea typeface="+mn-ea"/>
                          <a:cs typeface="+mn-cs"/>
                        </a:rPr>
                        <a:t> διασυνδεδεμένη Ευρώπη μέσω της ενίσχυσης της κινητικότητας</a:t>
                      </a:r>
                      <a:endParaRPr lang="el-GR" sz="1200" b="0" kern="1200" dirty="0">
                        <a:solidFill>
                          <a:schemeClr val="tx1"/>
                        </a:solidFill>
                        <a:latin typeface="Bahnschrift" panose="020B0502040204020203" pitchFamily="34" charset="0"/>
                        <a:ea typeface="+mn-ea"/>
                        <a:cs typeface="+mn-cs"/>
                      </a:endParaRP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56</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041</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029</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347141496"/>
                  </a:ext>
                </a:extLst>
              </a:tr>
              <a:tr h="71120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800" b="1" u="none" strike="noStrike" cap="none" spc="0" dirty="0">
                          <a:solidFill>
                            <a:schemeClr val="tx1"/>
                          </a:solidFill>
                          <a:effectLst/>
                          <a:latin typeface="Bahnschrift" panose="020B0502040204020203" pitchFamily="34" charset="0"/>
                        </a:rPr>
                        <a:t>ΣΠ 4</a:t>
                      </a:r>
                      <a:r>
                        <a:rPr lang="el-GR" sz="1800" b="0" u="none" strike="noStrike" cap="none" spc="0" dirty="0">
                          <a:solidFill>
                            <a:schemeClr val="tx1"/>
                          </a:solidFill>
                          <a:effectLst/>
                          <a:latin typeface="Bahnschrift" panose="020B0502040204020203" pitchFamily="34" charset="0"/>
                        </a:rPr>
                        <a:t>: </a:t>
                      </a:r>
                      <a:r>
                        <a:rPr lang="el-GR" sz="1800" b="1" u="none" strike="noStrike" cap="none" spc="0" dirty="0">
                          <a:solidFill>
                            <a:schemeClr val="tx1"/>
                          </a:solidFill>
                          <a:effectLst/>
                          <a:latin typeface="Bahnschrift" panose="020B0502040204020203" pitchFamily="34" charset="0"/>
                        </a:rPr>
                        <a:t>Κοινωνική Ευρώπη</a:t>
                      </a:r>
                    </a:p>
                    <a:p>
                      <a:pPr marL="0" marR="0" lvl="0" indent="0" algn="just" defTabSz="914400" rtl="0" eaLnBrk="1" fontAlgn="ctr" latinLnBrk="0" hangingPunct="1">
                        <a:lnSpc>
                          <a:spcPct val="100000"/>
                        </a:lnSpc>
                        <a:spcBef>
                          <a:spcPts val="0"/>
                        </a:spcBef>
                        <a:spcAft>
                          <a:spcPts val="0"/>
                        </a:spcAft>
                        <a:buClr>
                          <a:srgbClr val="000000"/>
                        </a:buClr>
                        <a:buSzPts val="1100"/>
                        <a:buFont typeface="Calibri" panose="020F0502020204030204" pitchFamily="34" charset="0"/>
                        <a:buNone/>
                        <a:tabLst/>
                        <a:defRPr/>
                      </a:pPr>
                      <a:r>
                        <a:rPr lang="el-GR" sz="1200" b="0" kern="1200" dirty="0">
                          <a:solidFill>
                            <a:schemeClr val="tx1"/>
                          </a:solidFill>
                          <a:latin typeface="Bahnschrift" panose="020B0502040204020203" pitchFamily="34" charset="0"/>
                          <a:ea typeface="+mn-ea"/>
                          <a:cs typeface="+mn-cs"/>
                        </a:rPr>
                        <a:t>Μι</a:t>
                      </a:r>
                      <a:r>
                        <a:rPr lang="en-US" sz="1200" b="0" kern="1200" dirty="0">
                          <a:solidFill>
                            <a:schemeClr val="tx1"/>
                          </a:solidFill>
                          <a:latin typeface="Bahnschrift" panose="020B0502040204020203" pitchFamily="34" charset="0"/>
                          <a:ea typeface="+mn-ea"/>
                          <a:cs typeface="+mn-cs"/>
                        </a:rPr>
                        <a:t>α πιο κοινωνική και χωρίς αποκλεισμούς Ευρώπη μέσω της υλοποίησης του ευρωπαϊκού πυλώνα κοινωνικών δικαιωμάτων</a:t>
                      </a:r>
                      <a:endParaRPr lang="el-GR" sz="1200" b="0" kern="1200" dirty="0">
                        <a:solidFill>
                          <a:schemeClr val="tx1"/>
                        </a:solidFill>
                        <a:latin typeface="Bahnschrift" panose="020B0502040204020203" pitchFamily="34" charset="0"/>
                        <a:ea typeface="+mn-ea"/>
                        <a:cs typeface="+mn-cs"/>
                      </a:endParaRP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 | ΕΚΤ+</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251.531.048 </a:t>
                      </a:r>
                      <a:r>
                        <a:rPr lang="el-GR" sz="1400" b="0" u="none" strike="noStrike" kern="1200" cap="none" spc="0" dirty="0">
                          <a:solidFill>
                            <a:schemeClr val="tx1"/>
                          </a:solidFill>
                          <a:effectLst/>
                          <a:latin typeface="Bahnschrift" panose="020B0502040204020203" pitchFamily="34" charset="0"/>
                        </a:rPr>
                        <a:t>€</a:t>
                      </a:r>
                      <a:endParaRPr lang="en-US" sz="1400" b="0" u="none" strike="noStrike" kern="1200" cap="none" spc="0" dirty="0">
                        <a:solidFill>
                          <a:schemeClr val="tx1"/>
                        </a:solidFill>
                        <a:effectLst/>
                        <a:latin typeface="Bahnschrift" panose="020B0502040204020203" pitchFamily="34" charset="0"/>
                      </a:endParaRPr>
                    </a:p>
                  </a:txBody>
                  <a:tcPr marL="918" marR="918" marT="56916" marB="0" anchor="ctr"/>
                </a:tc>
                <a:extLst>
                  <a:ext uri="{0D108BD9-81ED-4DB2-BD59-A6C34878D82A}">
                    <a16:rowId xmlns:a16="http://schemas.microsoft.com/office/drawing/2014/main" val="163966482"/>
                  </a:ext>
                </a:extLst>
              </a:tr>
              <a:tr h="616120">
                <a:tc>
                  <a:txBody>
                    <a:bodyPr/>
                    <a:lstStyle/>
                    <a:p>
                      <a:pPr algn="l"/>
                      <a:r>
                        <a:rPr lang="el-GR" sz="1800" b="1" dirty="0">
                          <a:latin typeface="Bahnschrift" panose="020B0502040204020203" pitchFamily="34" charset="0"/>
                        </a:rPr>
                        <a:t>ΣΠ 5: Ευρώπη κοντά στους πολίτες</a:t>
                      </a:r>
                    </a:p>
                    <a:p>
                      <a:pPr marL="0" marR="0" lvl="0" indent="0" algn="just" defTabSz="914400" rtl="0" eaLnBrk="1" fontAlgn="ctr" latinLnBrk="0" hangingPunct="1">
                        <a:lnSpc>
                          <a:spcPct val="100000"/>
                        </a:lnSpc>
                        <a:spcBef>
                          <a:spcPts val="0"/>
                        </a:spcBef>
                        <a:spcAft>
                          <a:spcPts val="0"/>
                        </a:spcAft>
                        <a:buClr>
                          <a:srgbClr val="000000"/>
                        </a:buClr>
                        <a:buSzPts val="1100"/>
                        <a:buFont typeface="Calibri" panose="020F0502020204030204" pitchFamily="34" charset="0"/>
                        <a:buNone/>
                        <a:tabLst/>
                        <a:defRPr/>
                      </a:pPr>
                      <a:r>
                        <a:rPr lang="el-GR" sz="1200" b="0" kern="1200" dirty="0">
                          <a:solidFill>
                            <a:schemeClr val="tx1"/>
                          </a:solidFill>
                          <a:latin typeface="Bahnschrift" panose="020B0502040204020203" pitchFamily="34" charset="0"/>
                          <a:ea typeface="+mn-ea"/>
                          <a:cs typeface="+mn-cs"/>
                        </a:rPr>
                        <a:t>Μι</a:t>
                      </a:r>
                      <a:r>
                        <a:rPr lang="en-US" sz="1200" b="0" kern="1200" dirty="0">
                          <a:solidFill>
                            <a:schemeClr val="tx1"/>
                          </a:solidFill>
                          <a:latin typeface="Bahnschrift" panose="020B0502040204020203" pitchFamily="34" charset="0"/>
                          <a:ea typeface="+mn-ea"/>
                          <a:cs typeface="+mn-cs"/>
                        </a:rPr>
                        <a:t>α Ευρώπη πιο κοντά στους πολίτες μέσω της προώθησης της βιώσιμης και ολοκληρωμένης ανάπτυξης όλων των εδαφικών τύπων και τοπικών πρωτοβουλιών</a:t>
                      </a:r>
                      <a:endParaRPr lang="el-GR" sz="1200" b="0" kern="1200" dirty="0">
                        <a:solidFill>
                          <a:schemeClr val="tx1"/>
                        </a:solidFill>
                        <a:latin typeface="Bahnschrift" panose="020B0502040204020203" pitchFamily="34" charset="0"/>
                        <a:ea typeface="+mn-ea"/>
                        <a:cs typeface="+mn-cs"/>
                      </a:endParaRP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112</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544</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736</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844091731"/>
                  </a:ext>
                </a:extLst>
              </a:tr>
            </a:tbl>
          </a:graphicData>
        </a:graphic>
      </p:graphicFrame>
      <p:pic>
        <p:nvPicPr>
          <p:cNvPr id="6" name="Εικόνα 5" descr="Εικόνα που περιέχει νυχτερινός ουρανός&#10;&#10;Περιγραφή που δημιουργήθηκε αυτόματα">
            <a:extLst>
              <a:ext uri="{FF2B5EF4-FFF2-40B4-BE49-F238E27FC236}">
                <a16:creationId xmlns:a16="http://schemas.microsoft.com/office/drawing/2014/main" id="{ACA72483-5E10-B3B7-9561-D870B7490302}"/>
              </a:ext>
            </a:extLst>
          </p:cNvPr>
          <p:cNvPicPr>
            <a:picLocks noChangeAspect="1"/>
          </p:cNvPicPr>
          <p:nvPr/>
        </p:nvPicPr>
        <p:blipFill rotWithShape="1">
          <a:blip r:embed="rId2">
            <a:extLst>
              <a:ext uri="{BEBA8EAE-BF5A-486C-A8C5-ECC9F3942E4B}">
                <a14:imgProps xmlns:a14="http://schemas.microsoft.com/office/drawing/2010/main">
                  <a14:imgLayer r:embed="rId3">
                    <a14:imgEffect>
                      <a14:saturation sat="400000"/>
                    </a14:imgEffect>
                  </a14:imgLayer>
                </a14:imgProps>
              </a:ext>
              <a:ext uri="{28A0092B-C50C-407E-A947-70E740481C1C}">
                <a14:useLocalDpi xmlns:a14="http://schemas.microsoft.com/office/drawing/2010/main" val="0"/>
              </a:ext>
            </a:extLst>
          </a:blip>
          <a:srcRect l="25389" t="10067" r="23339" b="10907"/>
          <a:stretch/>
        </p:blipFill>
        <p:spPr>
          <a:xfrm>
            <a:off x="-5293" y="1783080"/>
            <a:ext cx="4727448" cy="4857001"/>
          </a:xfrm>
          <a:prstGeom prst="rect">
            <a:avLst/>
          </a:prstGeom>
        </p:spPr>
      </p:pic>
      <p:sp>
        <p:nvSpPr>
          <p:cNvPr id="7" name="Ορθογώνιο 6">
            <a:extLst>
              <a:ext uri="{FF2B5EF4-FFF2-40B4-BE49-F238E27FC236}">
                <a16:creationId xmlns:a16="http://schemas.microsoft.com/office/drawing/2014/main" id="{45DBE253-52C3-0358-AED9-DB731FDD05A8}"/>
              </a:ext>
            </a:extLst>
          </p:cNvPr>
          <p:cNvSpPr/>
          <p:nvPr/>
        </p:nvSpPr>
        <p:spPr>
          <a:xfrm rot="5400000">
            <a:off x="8957417" y="3631962"/>
            <a:ext cx="373166" cy="6096001"/>
          </a:xfrm>
          <a:prstGeom prst="rect">
            <a:avLst/>
          </a:prstGeom>
          <a:solidFill>
            <a:srgbClr val="0530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Ορθογώνιο 11">
            <a:extLst>
              <a:ext uri="{FF2B5EF4-FFF2-40B4-BE49-F238E27FC236}">
                <a16:creationId xmlns:a16="http://schemas.microsoft.com/office/drawing/2014/main" id="{FD465C85-36EA-22DE-B43F-1EAB8E26C2C0}"/>
              </a:ext>
            </a:extLst>
          </p:cNvPr>
          <p:cNvSpPr/>
          <p:nvPr/>
        </p:nvSpPr>
        <p:spPr>
          <a:xfrm rot="16200000">
            <a:off x="5982765" y="5038459"/>
            <a:ext cx="226464" cy="3429709"/>
          </a:xfrm>
          <a:prstGeom prst="rect">
            <a:avLst/>
          </a:prstGeom>
          <a:solidFill>
            <a:srgbClr val="52C6D9"/>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7106788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a:extLst>
              <a:ext uri="{FF2B5EF4-FFF2-40B4-BE49-F238E27FC236}">
                <a16:creationId xmlns:a16="http://schemas.microsoft.com/office/drawing/2014/main" id="{06E7F956-35FB-5126-2508-834D585B87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3988" y="827357"/>
            <a:ext cx="6373696" cy="5067087"/>
          </a:xfrm>
          <a:prstGeom prst="rect">
            <a:avLst/>
          </a:prstGeom>
          <a:ln>
            <a:noFill/>
          </a:ln>
          <a:effectLst>
            <a:outerShdw blurRad="330200" sx="98000" sy="98000" algn="ctr" rotWithShape="0">
              <a:prstClr val="black">
                <a:alpha val="35000"/>
              </a:prstClr>
            </a:outerShdw>
          </a:effectLst>
        </p:spPr>
      </p:pic>
      <p:sp>
        <p:nvSpPr>
          <p:cNvPr id="7" name="Ορθογώνιο τρίγωνο 6">
            <a:extLst>
              <a:ext uri="{FF2B5EF4-FFF2-40B4-BE49-F238E27FC236}">
                <a16:creationId xmlns:a16="http://schemas.microsoft.com/office/drawing/2014/main" id="{2A6B599B-EA58-5E95-4F20-E1FA6BC4E07A}"/>
              </a:ext>
            </a:extLst>
          </p:cNvPr>
          <p:cNvSpPr/>
          <p:nvPr/>
        </p:nvSpPr>
        <p:spPr>
          <a:xfrm>
            <a:off x="7435271" y="-18472"/>
            <a:ext cx="4748380" cy="6236854"/>
          </a:xfrm>
          <a:custGeom>
            <a:avLst/>
            <a:gdLst>
              <a:gd name="connsiteX0" fmla="*/ 0 w 4341091"/>
              <a:gd name="connsiteY0" fmla="*/ 3429000 h 3429000"/>
              <a:gd name="connsiteX1" fmla="*/ 0 w 4341091"/>
              <a:gd name="connsiteY1" fmla="*/ 0 h 3429000"/>
              <a:gd name="connsiteX2" fmla="*/ 4341091 w 4341091"/>
              <a:gd name="connsiteY2" fmla="*/ 3429000 h 3429000"/>
              <a:gd name="connsiteX3" fmla="*/ 0 w 4341091"/>
              <a:gd name="connsiteY3" fmla="*/ 3429000 h 3429000"/>
              <a:gd name="connsiteX0" fmla="*/ 4331855 w 4341091"/>
              <a:gd name="connsiteY0" fmla="*/ 11545 h 3429000"/>
              <a:gd name="connsiteX1" fmla="*/ 0 w 4341091"/>
              <a:gd name="connsiteY1" fmla="*/ 0 h 3429000"/>
              <a:gd name="connsiteX2" fmla="*/ 4341091 w 4341091"/>
              <a:gd name="connsiteY2" fmla="*/ 3429000 h 3429000"/>
              <a:gd name="connsiteX3" fmla="*/ 4331855 w 4341091"/>
              <a:gd name="connsiteY3" fmla="*/ 11545 h 3429000"/>
              <a:gd name="connsiteX0" fmla="*/ 4331855 w 4332743"/>
              <a:gd name="connsiteY0" fmla="*/ 11545 h 6218382"/>
              <a:gd name="connsiteX1" fmla="*/ 0 w 4332743"/>
              <a:gd name="connsiteY1" fmla="*/ 0 h 6218382"/>
              <a:gd name="connsiteX2" fmla="*/ 4331855 w 4332743"/>
              <a:gd name="connsiteY2" fmla="*/ 6218382 h 6218382"/>
              <a:gd name="connsiteX3" fmla="*/ 4331855 w 4332743"/>
              <a:gd name="connsiteY3" fmla="*/ 11545 h 6218382"/>
              <a:gd name="connsiteX0" fmla="*/ 7084292 w 7085180"/>
              <a:gd name="connsiteY0" fmla="*/ 0 h 6206837"/>
              <a:gd name="connsiteX1" fmla="*/ 0 w 7085180"/>
              <a:gd name="connsiteY1" fmla="*/ 62346 h 6206837"/>
              <a:gd name="connsiteX2" fmla="*/ 7084292 w 7085180"/>
              <a:gd name="connsiteY2" fmla="*/ 6206837 h 6206837"/>
              <a:gd name="connsiteX3" fmla="*/ 7084292 w 7085180"/>
              <a:gd name="connsiteY3" fmla="*/ 0 h 6206837"/>
              <a:gd name="connsiteX0" fmla="*/ 7084292 w 7085180"/>
              <a:gd name="connsiteY0" fmla="*/ 2308 h 6209145"/>
              <a:gd name="connsiteX1" fmla="*/ 0 w 7085180"/>
              <a:gd name="connsiteY1" fmla="*/ 0 h 6209145"/>
              <a:gd name="connsiteX2" fmla="*/ 7084292 w 7085180"/>
              <a:gd name="connsiteY2" fmla="*/ 6209145 h 6209145"/>
              <a:gd name="connsiteX3" fmla="*/ 7084292 w 7085180"/>
              <a:gd name="connsiteY3" fmla="*/ 2308 h 6209145"/>
              <a:gd name="connsiteX0" fmla="*/ 6068292 w 6069180"/>
              <a:gd name="connsiteY0" fmla="*/ 2308 h 6209145"/>
              <a:gd name="connsiteX1" fmla="*/ 0 w 6069180"/>
              <a:gd name="connsiteY1" fmla="*/ 0 h 6209145"/>
              <a:gd name="connsiteX2" fmla="*/ 6068292 w 6069180"/>
              <a:gd name="connsiteY2" fmla="*/ 6209145 h 6209145"/>
              <a:gd name="connsiteX3" fmla="*/ 6068292 w 6069180"/>
              <a:gd name="connsiteY3" fmla="*/ 2308 h 6209145"/>
              <a:gd name="connsiteX0" fmla="*/ 4747492 w 4748380"/>
              <a:gd name="connsiteY0" fmla="*/ 30017 h 6236854"/>
              <a:gd name="connsiteX1" fmla="*/ 0 w 4748380"/>
              <a:gd name="connsiteY1" fmla="*/ 0 h 6236854"/>
              <a:gd name="connsiteX2" fmla="*/ 4747492 w 4748380"/>
              <a:gd name="connsiteY2" fmla="*/ 6236854 h 6236854"/>
              <a:gd name="connsiteX3" fmla="*/ 4747492 w 4748380"/>
              <a:gd name="connsiteY3" fmla="*/ 30017 h 6236854"/>
            </a:gdLst>
            <a:ahLst/>
            <a:cxnLst>
              <a:cxn ang="0">
                <a:pos x="connsiteX0" y="connsiteY0"/>
              </a:cxn>
              <a:cxn ang="0">
                <a:pos x="connsiteX1" y="connsiteY1"/>
              </a:cxn>
              <a:cxn ang="0">
                <a:pos x="connsiteX2" y="connsiteY2"/>
              </a:cxn>
              <a:cxn ang="0">
                <a:pos x="connsiteX3" y="connsiteY3"/>
              </a:cxn>
            </a:cxnLst>
            <a:rect l="l" t="t" r="r" b="b"/>
            <a:pathLst>
              <a:path w="4748380" h="6236854">
                <a:moveTo>
                  <a:pt x="4747492" y="30017"/>
                </a:moveTo>
                <a:lnTo>
                  <a:pt x="0" y="0"/>
                </a:lnTo>
                <a:lnTo>
                  <a:pt x="4747492" y="6236854"/>
                </a:lnTo>
                <a:cubicBezTo>
                  <a:pt x="4744413" y="5097702"/>
                  <a:pt x="4750571" y="1169169"/>
                  <a:pt x="4747492" y="30017"/>
                </a:cubicBezTo>
                <a:close/>
              </a:path>
            </a:pathLst>
          </a:custGeom>
          <a:solidFill>
            <a:srgbClr val="0530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Παραλληλόγραμμο 7">
            <a:extLst>
              <a:ext uri="{FF2B5EF4-FFF2-40B4-BE49-F238E27FC236}">
                <a16:creationId xmlns:a16="http://schemas.microsoft.com/office/drawing/2014/main" id="{A355E8B1-7995-102D-F939-8FCE521BE54C}"/>
              </a:ext>
            </a:extLst>
          </p:cNvPr>
          <p:cNvSpPr/>
          <p:nvPr/>
        </p:nvSpPr>
        <p:spPr>
          <a:xfrm>
            <a:off x="-13855" y="-1"/>
            <a:ext cx="6336145" cy="6876474"/>
          </a:xfrm>
          <a:custGeom>
            <a:avLst/>
            <a:gdLst>
              <a:gd name="connsiteX0" fmla="*/ 0 w 5412509"/>
              <a:gd name="connsiteY0" fmla="*/ 6525491 h 6525491"/>
              <a:gd name="connsiteX1" fmla="*/ 1353127 w 5412509"/>
              <a:gd name="connsiteY1" fmla="*/ 0 h 6525491"/>
              <a:gd name="connsiteX2" fmla="*/ 5412509 w 5412509"/>
              <a:gd name="connsiteY2" fmla="*/ 0 h 6525491"/>
              <a:gd name="connsiteX3" fmla="*/ 4059382 w 5412509"/>
              <a:gd name="connsiteY3" fmla="*/ 6525491 h 6525491"/>
              <a:gd name="connsiteX4" fmla="*/ 0 w 5412509"/>
              <a:gd name="connsiteY4" fmla="*/ 6525491 h 6525491"/>
              <a:gd name="connsiteX0" fmla="*/ 614218 w 6026727"/>
              <a:gd name="connsiteY0" fmla="*/ 6858000 h 6858000"/>
              <a:gd name="connsiteX1" fmla="*/ 0 w 6026727"/>
              <a:gd name="connsiteY1" fmla="*/ 0 h 6858000"/>
              <a:gd name="connsiteX2" fmla="*/ 6026727 w 6026727"/>
              <a:gd name="connsiteY2" fmla="*/ 332509 h 6858000"/>
              <a:gd name="connsiteX3" fmla="*/ 4673600 w 6026727"/>
              <a:gd name="connsiteY3" fmla="*/ 6858000 h 6858000"/>
              <a:gd name="connsiteX4" fmla="*/ 614218 w 6026727"/>
              <a:gd name="connsiteY4" fmla="*/ 6858000 h 6858000"/>
              <a:gd name="connsiteX0" fmla="*/ 23091 w 6026727"/>
              <a:gd name="connsiteY0" fmla="*/ 6858000 h 6858000"/>
              <a:gd name="connsiteX1" fmla="*/ 0 w 6026727"/>
              <a:gd name="connsiteY1" fmla="*/ 0 h 6858000"/>
              <a:gd name="connsiteX2" fmla="*/ 6026727 w 6026727"/>
              <a:gd name="connsiteY2" fmla="*/ 332509 h 6858000"/>
              <a:gd name="connsiteX3" fmla="*/ 4673600 w 6026727"/>
              <a:gd name="connsiteY3" fmla="*/ 6858000 h 6858000"/>
              <a:gd name="connsiteX4" fmla="*/ 23091 w 6026727"/>
              <a:gd name="connsiteY4" fmla="*/ 6858000 h 6858000"/>
              <a:gd name="connsiteX0" fmla="*/ 23091 w 4673600"/>
              <a:gd name="connsiteY0" fmla="*/ 6867237 h 6867237"/>
              <a:gd name="connsiteX1" fmla="*/ 0 w 4673600"/>
              <a:gd name="connsiteY1" fmla="*/ 9237 h 6867237"/>
              <a:gd name="connsiteX2" fmla="*/ 3052618 w 4673600"/>
              <a:gd name="connsiteY2" fmla="*/ 0 h 6867237"/>
              <a:gd name="connsiteX3" fmla="*/ 4673600 w 4673600"/>
              <a:gd name="connsiteY3" fmla="*/ 6867237 h 6867237"/>
              <a:gd name="connsiteX4" fmla="*/ 23091 w 4673600"/>
              <a:gd name="connsiteY4" fmla="*/ 6867237 h 6867237"/>
              <a:gd name="connsiteX0" fmla="*/ 23091 w 7315200"/>
              <a:gd name="connsiteY0" fmla="*/ 6867237 h 6885710"/>
              <a:gd name="connsiteX1" fmla="*/ 0 w 7315200"/>
              <a:gd name="connsiteY1" fmla="*/ 9237 h 6885710"/>
              <a:gd name="connsiteX2" fmla="*/ 3052618 w 7315200"/>
              <a:gd name="connsiteY2" fmla="*/ 0 h 6885710"/>
              <a:gd name="connsiteX3" fmla="*/ 7315200 w 7315200"/>
              <a:gd name="connsiteY3" fmla="*/ 6885710 h 6885710"/>
              <a:gd name="connsiteX4" fmla="*/ 23091 w 7315200"/>
              <a:gd name="connsiteY4" fmla="*/ 6867237 h 6885710"/>
              <a:gd name="connsiteX0" fmla="*/ 23091 w 7315200"/>
              <a:gd name="connsiteY0" fmla="*/ 6858000 h 6876473"/>
              <a:gd name="connsiteX1" fmla="*/ 0 w 7315200"/>
              <a:gd name="connsiteY1" fmla="*/ 0 h 6876473"/>
              <a:gd name="connsiteX2" fmla="*/ 2378364 w 7315200"/>
              <a:gd name="connsiteY2" fmla="*/ 18472 h 6876473"/>
              <a:gd name="connsiteX3" fmla="*/ 7315200 w 7315200"/>
              <a:gd name="connsiteY3" fmla="*/ 6876473 h 6876473"/>
              <a:gd name="connsiteX4" fmla="*/ 23091 w 7315200"/>
              <a:gd name="connsiteY4" fmla="*/ 6858000 h 6876473"/>
              <a:gd name="connsiteX0" fmla="*/ 23091 w 7315200"/>
              <a:gd name="connsiteY0" fmla="*/ 6867237 h 6885710"/>
              <a:gd name="connsiteX1" fmla="*/ 0 w 7315200"/>
              <a:gd name="connsiteY1" fmla="*/ 9237 h 6885710"/>
              <a:gd name="connsiteX2" fmla="*/ 2369127 w 7315200"/>
              <a:gd name="connsiteY2" fmla="*/ 0 h 6885710"/>
              <a:gd name="connsiteX3" fmla="*/ 7315200 w 7315200"/>
              <a:gd name="connsiteY3" fmla="*/ 6885710 h 6885710"/>
              <a:gd name="connsiteX4" fmla="*/ 23091 w 7315200"/>
              <a:gd name="connsiteY4" fmla="*/ 6867237 h 6885710"/>
              <a:gd name="connsiteX0" fmla="*/ 23091 w 6788727"/>
              <a:gd name="connsiteY0" fmla="*/ 6867237 h 6885710"/>
              <a:gd name="connsiteX1" fmla="*/ 0 w 6788727"/>
              <a:gd name="connsiteY1" fmla="*/ 9237 h 6885710"/>
              <a:gd name="connsiteX2" fmla="*/ 2369127 w 6788727"/>
              <a:gd name="connsiteY2" fmla="*/ 0 h 6885710"/>
              <a:gd name="connsiteX3" fmla="*/ 6788727 w 6788727"/>
              <a:gd name="connsiteY3" fmla="*/ 6885710 h 6885710"/>
              <a:gd name="connsiteX4" fmla="*/ 23091 w 6788727"/>
              <a:gd name="connsiteY4" fmla="*/ 6867237 h 6885710"/>
              <a:gd name="connsiteX0" fmla="*/ 23091 w 6788727"/>
              <a:gd name="connsiteY0" fmla="*/ 6858000 h 6876473"/>
              <a:gd name="connsiteX1" fmla="*/ 0 w 6788727"/>
              <a:gd name="connsiteY1" fmla="*/ 0 h 6876473"/>
              <a:gd name="connsiteX2" fmla="*/ 2082800 w 6788727"/>
              <a:gd name="connsiteY2" fmla="*/ 18472 h 6876473"/>
              <a:gd name="connsiteX3" fmla="*/ 6788727 w 6788727"/>
              <a:gd name="connsiteY3" fmla="*/ 6876473 h 6876473"/>
              <a:gd name="connsiteX4" fmla="*/ 23091 w 6788727"/>
              <a:gd name="connsiteY4" fmla="*/ 6858000 h 6876473"/>
              <a:gd name="connsiteX0" fmla="*/ 23091 w 6788727"/>
              <a:gd name="connsiteY0" fmla="*/ 6858000 h 6876473"/>
              <a:gd name="connsiteX1" fmla="*/ 0 w 6788727"/>
              <a:gd name="connsiteY1" fmla="*/ 0 h 6876473"/>
              <a:gd name="connsiteX2" fmla="*/ 1971964 w 6788727"/>
              <a:gd name="connsiteY2" fmla="*/ 27708 h 6876473"/>
              <a:gd name="connsiteX3" fmla="*/ 6788727 w 6788727"/>
              <a:gd name="connsiteY3" fmla="*/ 6876473 h 6876473"/>
              <a:gd name="connsiteX4" fmla="*/ 23091 w 6788727"/>
              <a:gd name="connsiteY4" fmla="*/ 6858000 h 6876473"/>
              <a:gd name="connsiteX0" fmla="*/ 23091 w 6788727"/>
              <a:gd name="connsiteY0" fmla="*/ 6858001 h 6876474"/>
              <a:gd name="connsiteX1" fmla="*/ 0 w 6788727"/>
              <a:gd name="connsiteY1" fmla="*/ 1 h 6876474"/>
              <a:gd name="connsiteX2" fmla="*/ 1944255 w 6788727"/>
              <a:gd name="connsiteY2" fmla="*/ 0 h 6876474"/>
              <a:gd name="connsiteX3" fmla="*/ 6788727 w 6788727"/>
              <a:gd name="connsiteY3" fmla="*/ 6876474 h 6876474"/>
              <a:gd name="connsiteX4" fmla="*/ 23091 w 6788727"/>
              <a:gd name="connsiteY4" fmla="*/ 6858001 h 6876474"/>
              <a:gd name="connsiteX0" fmla="*/ 23091 w 6336145"/>
              <a:gd name="connsiteY0" fmla="*/ 6858001 h 6876474"/>
              <a:gd name="connsiteX1" fmla="*/ 0 w 6336145"/>
              <a:gd name="connsiteY1" fmla="*/ 1 h 6876474"/>
              <a:gd name="connsiteX2" fmla="*/ 1944255 w 6336145"/>
              <a:gd name="connsiteY2" fmla="*/ 0 h 6876474"/>
              <a:gd name="connsiteX3" fmla="*/ 6336145 w 6336145"/>
              <a:gd name="connsiteY3" fmla="*/ 6876474 h 6876474"/>
              <a:gd name="connsiteX4" fmla="*/ 23091 w 6336145"/>
              <a:gd name="connsiteY4" fmla="*/ 6858001 h 687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36145" h="6876474">
                <a:moveTo>
                  <a:pt x="23091" y="6858001"/>
                </a:moveTo>
                <a:lnTo>
                  <a:pt x="0" y="1"/>
                </a:lnTo>
                <a:lnTo>
                  <a:pt x="1944255" y="0"/>
                </a:lnTo>
                <a:lnTo>
                  <a:pt x="6336145" y="6876474"/>
                </a:lnTo>
                <a:lnTo>
                  <a:pt x="23091" y="6858001"/>
                </a:lnTo>
                <a:close/>
              </a:path>
            </a:pathLst>
          </a:cu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itle 1">
            <a:extLst>
              <a:ext uri="{FF2B5EF4-FFF2-40B4-BE49-F238E27FC236}">
                <a16:creationId xmlns:a16="http://schemas.microsoft.com/office/drawing/2014/main" id="{F1B0501A-EF04-2CC3-A9A1-27D8F5161A27}"/>
              </a:ext>
            </a:extLst>
          </p:cNvPr>
          <p:cNvSpPr>
            <a:spLocks noGrp="1"/>
          </p:cNvSpPr>
          <p:nvPr>
            <p:ph type="ctrTitle"/>
          </p:nvPr>
        </p:nvSpPr>
        <p:spPr>
          <a:xfrm>
            <a:off x="2864887" y="2520827"/>
            <a:ext cx="5585119" cy="2703364"/>
          </a:xfrm>
        </p:spPr>
        <p:txBody>
          <a:bodyPr>
            <a:normAutofit/>
          </a:bodyPr>
          <a:lstStyle/>
          <a:p>
            <a:pPr algn="r"/>
            <a:r>
              <a:rPr lang="el-GR" sz="4800" dirty="0">
                <a:solidFill>
                  <a:schemeClr val="tx1">
                    <a:lumMod val="85000"/>
                    <a:lumOff val="15000"/>
                  </a:schemeClr>
                </a:solidFill>
                <a:latin typeface="Bahnschrift Condensed" panose="020B0502040204020203" pitchFamily="34" charset="0"/>
                <a:cs typeface="Times New Roman" panose="02020603050405020304" pitchFamily="18" charset="0"/>
              </a:rPr>
              <a:t>Ευχαριστούμε Πολύ</a:t>
            </a:r>
            <a:endParaRPr lang="en-US" sz="4800" dirty="0">
              <a:solidFill>
                <a:schemeClr val="tx1">
                  <a:lumMod val="85000"/>
                  <a:lumOff val="15000"/>
                </a:schemeClr>
              </a:solidFill>
              <a:latin typeface="Bahnschrift Condensed" panose="020B0502040204020203" pitchFamily="34" charset="0"/>
              <a:cs typeface="Times New Roman" panose="02020603050405020304" pitchFamily="18" charset="0"/>
            </a:endParaRPr>
          </a:p>
        </p:txBody>
      </p:sp>
      <p:pic>
        <p:nvPicPr>
          <p:cNvPr id="13" name="Εικόνα 12">
            <a:extLst>
              <a:ext uri="{FF2B5EF4-FFF2-40B4-BE49-F238E27FC236}">
                <a16:creationId xmlns:a16="http://schemas.microsoft.com/office/drawing/2014/main" id="{31A5F22F-DDDF-AEE7-7D34-7133B69922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73056" y="5578680"/>
            <a:ext cx="2108311" cy="1673851"/>
          </a:xfrm>
          <a:prstGeom prst="rect">
            <a:avLst/>
          </a:prstGeom>
        </p:spPr>
      </p:pic>
      <p:pic>
        <p:nvPicPr>
          <p:cNvPr id="14" name="Picture 6">
            <a:extLst>
              <a:ext uri="{FF2B5EF4-FFF2-40B4-BE49-F238E27FC236}">
                <a16:creationId xmlns:a16="http://schemas.microsoft.com/office/drawing/2014/main" id="{B4969D06-6D0A-604D-301E-7B7992E3E452}"/>
              </a:ext>
            </a:extLst>
          </p:cNvPr>
          <p:cNvPicPr>
            <a:picLocks noChangeAspect="1"/>
          </p:cNvPicPr>
          <p:nvPr/>
        </p:nvPicPr>
        <p:blipFill>
          <a:blip r:embed="rId3"/>
          <a:stretch>
            <a:fillRect/>
          </a:stretch>
        </p:blipFill>
        <p:spPr>
          <a:xfrm>
            <a:off x="9833515" y="6162733"/>
            <a:ext cx="826747" cy="505747"/>
          </a:xfrm>
          <a:prstGeom prst="rect">
            <a:avLst/>
          </a:prstGeom>
        </p:spPr>
      </p:pic>
      <p:pic>
        <p:nvPicPr>
          <p:cNvPr id="20" name="Picture 4" descr="A blue flag with yellow stars&#10;&#10;Description automatically generated with low confidence">
            <a:extLst>
              <a:ext uri="{FF2B5EF4-FFF2-40B4-BE49-F238E27FC236}">
                <a16:creationId xmlns:a16="http://schemas.microsoft.com/office/drawing/2014/main" id="{97483954-3A6F-DAF4-5BB9-222195C377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75945" y="6091092"/>
            <a:ext cx="871443" cy="579905"/>
          </a:xfrm>
          <a:prstGeom prst="rect">
            <a:avLst/>
          </a:prstGeom>
        </p:spPr>
      </p:pic>
      <p:sp>
        <p:nvSpPr>
          <p:cNvPr id="22" name="TextBox 21">
            <a:extLst>
              <a:ext uri="{FF2B5EF4-FFF2-40B4-BE49-F238E27FC236}">
                <a16:creationId xmlns:a16="http://schemas.microsoft.com/office/drawing/2014/main" id="{76FD53B5-E2FC-D945-3306-2A6652B37F4D}"/>
              </a:ext>
            </a:extLst>
          </p:cNvPr>
          <p:cNvSpPr txBox="1"/>
          <p:nvPr/>
        </p:nvSpPr>
        <p:spPr>
          <a:xfrm>
            <a:off x="9120451" y="6210209"/>
            <a:ext cx="703828" cy="415498"/>
          </a:xfrm>
          <a:prstGeom prst="rect">
            <a:avLst/>
          </a:prstGeom>
          <a:noFill/>
        </p:spPr>
        <p:txBody>
          <a:bodyPr wrap="square" rtlCol="0">
            <a:spAutoFit/>
          </a:bodyPr>
          <a:lstStyle/>
          <a:p>
            <a:r>
              <a:rPr lang="el-GR" sz="700" dirty="0">
                <a:latin typeface="Century Gothic" panose="020B0502020202020204" pitchFamily="34" charset="0"/>
              </a:rPr>
              <a:t>ΠΕΡΙΦΕΡΕΙΑ</a:t>
            </a:r>
          </a:p>
          <a:p>
            <a:r>
              <a:rPr lang="el-GR" sz="700" dirty="0">
                <a:latin typeface="Century Gothic" panose="020B0502020202020204" pitchFamily="34" charset="0"/>
              </a:rPr>
              <a:t>ΔΥΤΙΚΗΣ</a:t>
            </a:r>
          </a:p>
          <a:p>
            <a:r>
              <a:rPr lang="el-GR" sz="700" dirty="0">
                <a:latin typeface="Century Gothic" panose="020B0502020202020204" pitchFamily="34" charset="0"/>
              </a:rPr>
              <a:t>ΕΛΛΑΔΑΣ</a:t>
            </a:r>
          </a:p>
        </p:txBody>
      </p:sp>
      <p:pic>
        <p:nvPicPr>
          <p:cNvPr id="3" name="Εικόνα 2" descr="Εικόνα που περιέχει νυχτερινός ουρανός&#10;&#10;Περιγραφή που δημιουργήθηκε αυτόματα">
            <a:extLst>
              <a:ext uri="{FF2B5EF4-FFF2-40B4-BE49-F238E27FC236}">
                <a16:creationId xmlns:a16="http://schemas.microsoft.com/office/drawing/2014/main" id="{295225D0-5241-9B11-826C-71C04034EA97}"/>
              </a:ext>
            </a:extLst>
          </p:cNvPr>
          <p:cNvPicPr>
            <a:picLocks noChangeAspect="1"/>
          </p:cNvPicPr>
          <p:nvPr/>
        </p:nvPicPr>
        <p:blipFill>
          <a:blip r:embed="rId5">
            <a:extLst>
              <a:ext uri="{BEBA8EAE-BF5A-486C-A8C5-ECC9F3942E4B}">
                <a14:imgProps xmlns:a14="http://schemas.microsoft.com/office/drawing/2010/main">
                  <a14:imgLayer r:embed="rId6">
                    <a14:imgEffect>
                      <a14:saturation sat="400000"/>
                    </a14:imgEffect>
                  </a14:imgLayer>
                </a14:imgProps>
              </a:ext>
              <a:ext uri="{28A0092B-C50C-407E-A947-70E740481C1C}">
                <a14:useLocalDpi xmlns:a14="http://schemas.microsoft.com/office/drawing/2010/main" val="0"/>
              </a:ext>
            </a:extLst>
          </a:blip>
          <a:stretch>
            <a:fillRect/>
          </a:stretch>
        </p:blipFill>
        <p:spPr>
          <a:xfrm rot="462597">
            <a:off x="-1282499" y="730441"/>
            <a:ext cx="9155555" cy="6146032"/>
          </a:xfrm>
          <a:prstGeom prst="rect">
            <a:avLst/>
          </a:prstGeom>
        </p:spPr>
      </p:pic>
    </p:spTree>
    <p:extLst>
      <p:ext uri="{BB962C8B-B14F-4D97-AF65-F5344CB8AC3E}">
        <p14:creationId xmlns:p14="http://schemas.microsoft.com/office/powerpoint/2010/main" val="24850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descr="Εικόνα που περιέχει νυχτερινός ουρανός&#10;&#10;Περιγραφή που δημιουργήθηκε αυτόματα">
            <a:extLst>
              <a:ext uri="{FF2B5EF4-FFF2-40B4-BE49-F238E27FC236}">
                <a16:creationId xmlns:a16="http://schemas.microsoft.com/office/drawing/2014/main" id="{B90381D1-3A6F-756D-BA35-8F491C878BEE}"/>
              </a:ext>
            </a:extLst>
          </p:cNvPr>
          <p:cNvPicPr>
            <a:picLocks noChangeAspect="1"/>
          </p:cNvPicPr>
          <p:nvPr/>
        </p:nvPicPr>
        <p:blipFill rotWithShape="1">
          <a:blip r:embed="rId2">
            <a:extLst>
              <a:ext uri="{BEBA8EAE-BF5A-486C-A8C5-ECC9F3942E4B}">
                <a14:imgProps xmlns:a14="http://schemas.microsoft.com/office/drawing/2010/main">
                  <a14:imgLayer r:embed="rId3">
                    <a14:imgEffect>
                      <a14:saturation sat="400000"/>
                    </a14:imgEffect>
                  </a14:imgLayer>
                </a14:imgProps>
              </a:ext>
              <a:ext uri="{28A0092B-C50C-407E-A947-70E740481C1C}">
                <a14:useLocalDpi xmlns:a14="http://schemas.microsoft.com/office/drawing/2010/main" val="0"/>
              </a:ext>
            </a:extLst>
          </a:blip>
          <a:srcRect l="25389" t="10067" r="23339" b="10907"/>
          <a:stretch/>
        </p:blipFill>
        <p:spPr>
          <a:xfrm>
            <a:off x="100585" y="1783080"/>
            <a:ext cx="4727448" cy="4857001"/>
          </a:xfrm>
          <a:prstGeom prst="rect">
            <a:avLst/>
          </a:prstGeom>
        </p:spPr>
      </p:pic>
      <p:sp>
        <p:nvSpPr>
          <p:cNvPr id="2" name="Title 1">
            <a:extLst>
              <a:ext uri="{FF2B5EF4-FFF2-40B4-BE49-F238E27FC236}">
                <a16:creationId xmlns:a16="http://schemas.microsoft.com/office/drawing/2014/main" id="{651D538C-39F2-2F92-C0B8-58DD1C46D5D9}"/>
              </a:ext>
            </a:extLst>
          </p:cNvPr>
          <p:cNvSpPr txBox="1">
            <a:spLocks/>
          </p:cNvSpPr>
          <p:nvPr/>
        </p:nvSpPr>
        <p:spPr>
          <a:xfrm>
            <a:off x="0" y="451659"/>
            <a:ext cx="12192000" cy="689811"/>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l-GR" sz="2800" b="1" dirty="0">
                <a:latin typeface="Bahnschrift Condensed" panose="020B0502040204020203" pitchFamily="34" charset="0"/>
              </a:rPr>
              <a:t>ΕΠ ΔΥΤΙΚΗ ΕΛΛΑΔΑ 2021-2027 </a:t>
            </a:r>
          </a:p>
          <a:p>
            <a:pPr algn="ctr"/>
            <a:r>
              <a:rPr lang="el-GR" sz="2800" b="1" dirty="0">
                <a:latin typeface="Bahnschrift Condensed" panose="020B0502040204020203" pitchFamily="34" charset="0"/>
              </a:rPr>
              <a:t>Προϋπολογισμός ανά Προτεραιότητα</a:t>
            </a:r>
            <a:endParaRPr lang="en-US" sz="2800" b="1" dirty="0">
              <a:latin typeface="Bahnschrift Condensed" panose="020B0502040204020203" pitchFamily="34" charset="0"/>
            </a:endParaRPr>
          </a:p>
        </p:txBody>
      </p:sp>
      <p:graphicFrame>
        <p:nvGraphicFramePr>
          <p:cNvPr id="3" name="Table 5">
            <a:extLst>
              <a:ext uri="{FF2B5EF4-FFF2-40B4-BE49-F238E27FC236}">
                <a16:creationId xmlns:a16="http://schemas.microsoft.com/office/drawing/2014/main" id="{0F299A9E-680D-0FD5-634D-E9C7E5CF8839}"/>
              </a:ext>
            </a:extLst>
          </p:cNvPr>
          <p:cNvGraphicFramePr>
            <a:graphicFrameLocks noGrp="1"/>
          </p:cNvGraphicFramePr>
          <p:nvPr>
            <p:extLst>
              <p:ext uri="{D42A27DB-BD31-4B8C-83A1-F6EECF244321}">
                <p14:modId xmlns:p14="http://schemas.microsoft.com/office/powerpoint/2010/main" val="1877861573"/>
              </p:ext>
            </p:extLst>
          </p:nvPr>
        </p:nvGraphicFramePr>
        <p:xfrm>
          <a:off x="1727845" y="1091277"/>
          <a:ext cx="9345539" cy="5305593"/>
        </p:xfrm>
        <a:graphic>
          <a:graphicData uri="http://schemas.openxmlformats.org/drawingml/2006/table">
            <a:tbl>
              <a:tblPr firstRow="1" bandRow="1">
                <a:tableStyleId>{2D5ABB26-0587-4C30-8999-92F81FD0307C}</a:tableStyleId>
              </a:tblPr>
              <a:tblGrid>
                <a:gridCol w="5536756">
                  <a:extLst>
                    <a:ext uri="{9D8B030D-6E8A-4147-A177-3AD203B41FA5}">
                      <a16:colId xmlns:a16="http://schemas.microsoft.com/office/drawing/2014/main" val="243313178"/>
                    </a:ext>
                  </a:extLst>
                </a:gridCol>
                <a:gridCol w="2320443">
                  <a:extLst>
                    <a:ext uri="{9D8B030D-6E8A-4147-A177-3AD203B41FA5}">
                      <a16:colId xmlns:a16="http://schemas.microsoft.com/office/drawing/2014/main" val="1453917106"/>
                    </a:ext>
                  </a:extLst>
                </a:gridCol>
                <a:gridCol w="1488340">
                  <a:extLst>
                    <a:ext uri="{9D8B030D-6E8A-4147-A177-3AD203B41FA5}">
                      <a16:colId xmlns:a16="http://schemas.microsoft.com/office/drawing/2014/main" val="1099298006"/>
                    </a:ext>
                  </a:extLst>
                </a:gridCol>
              </a:tblGrid>
              <a:tr h="417251">
                <a:tc>
                  <a:txBody>
                    <a:bodyPr/>
                    <a:lstStyle/>
                    <a:p>
                      <a:pPr algn="l" fontAlgn="ctr"/>
                      <a:r>
                        <a:rPr lang="el-GR" sz="1600" b="1" i="0" u="none" strike="noStrike" cap="none" spc="60" dirty="0">
                          <a:solidFill>
                            <a:schemeClr val="tx1"/>
                          </a:solidFill>
                          <a:effectLst/>
                          <a:latin typeface="Bahnschrift" panose="020B0502040204020203" pitchFamily="34" charset="0"/>
                        </a:rPr>
                        <a:t>Προτεραιότητα</a:t>
                      </a:r>
                    </a:p>
                  </a:txBody>
                  <a:tcPr anchor="ctr"/>
                </a:tc>
                <a:tc>
                  <a:txBody>
                    <a:bodyPr/>
                    <a:lstStyle/>
                    <a:p>
                      <a:pPr algn="ctr"/>
                      <a:r>
                        <a:rPr lang="el-GR" sz="1600" b="1" u="none" strike="noStrike" cap="none" spc="60" dirty="0">
                          <a:solidFill>
                            <a:schemeClr val="tx1"/>
                          </a:solidFill>
                          <a:effectLst/>
                          <a:latin typeface="Bahnschrift" panose="020B0502040204020203" pitchFamily="34" charset="0"/>
                        </a:rPr>
                        <a:t>Ταμείο</a:t>
                      </a:r>
                      <a:endParaRPr lang="el-GR" sz="1600" dirty="0">
                        <a:solidFill>
                          <a:schemeClr val="tx1"/>
                        </a:solidFill>
                        <a:latin typeface="Bahnschrift" panose="020B0502040204020203" pitchFamily="34" charset="0"/>
                      </a:endParaRPr>
                    </a:p>
                  </a:txBody>
                  <a:tcPr anchor="ctr"/>
                </a:tc>
                <a:tc>
                  <a:txBody>
                    <a:bodyPr/>
                    <a:lstStyle/>
                    <a:p>
                      <a:pPr algn="r"/>
                      <a:r>
                        <a:rPr lang="el-GR" sz="1600" b="1" u="none" strike="noStrike" cap="none" spc="60" dirty="0">
                          <a:solidFill>
                            <a:schemeClr val="tx1"/>
                          </a:solidFill>
                          <a:effectLst/>
                          <a:latin typeface="Bahnschrift" panose="020B0502040204020203" pitchFamily="34" charset="0"/>
                        </a:rPr>
                        <a:t>Π</a:t>
                      </a:r>
                      <a:r>
                        <a:rPr lang="en-US" sz="1600" b="1" u="none" strike="noStrike" cap="none" spc="60" dirty="0">
                          <a:solidFill>
                            <a:schemeClr val="tx1"/>
                          </a:solidFill>
                          <a:effectLst/>
                          <a:latin typeface="Bahnschrift" panose="020B0502040204020203" pitchFamily="34" charset="0"/>
                        </a:rPr>
                        <a:t>/Y</a:t>
                      </a:r>
                      <a:r>
                        <a:rPr lang="el-GR" sz="1600" b="1" u="none" strike="noStrike" cap="none" spc="60" dirty="0">
                          <a:solidFill>
                            <a:schemeClr val="tx1"/>
                          </a:solidFill>
                          <a:effectLst/>
                          <a:latin typeface="Bahnschrift" panose="020B0502040204020203" pitchFamily="34" charset="0"/>
                        </a:rPr>
                        <a:t> (Δ.Δ.)</a:t>
                      </a:r>
                      <a:endParaRPr lang="el-GR" sz="1600" dirty="0">
                        <a:solidFill>
                          <a:schemeClr val="tx1"/>
                        </a:solidFill>
                        <a:latin typeface="Bahnschrift" panose="020B0502040204020203" pitchFamily="34" charset="0"/>
                      </a:endParaRPr>
                    </a:p>
                  </a:txBody>
                  <a:tcPr anchor="ctr"/>
                </a:tc>
                <a:extLst>
                  <a:ext uri="{0D108BD9-81ED-4DB2-BD59-A6C34878D82A}">
                    <a16:rowId xmlns:a16="http://schemas.microsoft.com/office/drawing/2014/main" val="4077429181"/>
                  </a:ext>
                </a:extLst>
              </a:tr>
              <a:tr h="72018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400" b="1" u="none" strike="noStrike" cap="none" spc="0" dirty="0">
                          <a:solidFill>
                            <a:schemeClr val="tx1"/>
                          </a:solidFill>
                          <a:effectLst/>
                          <a:latin typeface="Bahnschrift" panose="020B0502040204020203" pitchFamily="34" charset="0"/>
                        </a:rPr>
                        <a:t>1: </a:t>
                      </a:r>
                      <a:r>
                        <a:rPr lang="el-GR" sz="1400" b="0" u="none" strike="noStrike" cap="none" spc="0" dirty="0">
                          <a:solidFill>
                            <a:schemeClr val="tx1"/>
                          </a:solidFill>
                          <a:effectLst/>
                          <a:latin typeface="Bahnschrift" panose="020B0502040204020203" pitchFamily="34" charset="0"/>
                        </a:rPr>
                        <a:t>Βελτίωση της ανταγωνιστικότητας στην παραγωγή, ενδυνάμωση της επιχειρηματικότητας με όρους καινοτομίας, εξωστρέφειας και</a:t>
                      </a:r>
                      <a:br>
                        <a:rPr lang="el-GR" sz="1400" b="0" u="none" strike="noStrike" cap="none" spc="0" dirty="0">
                          <a:solidFill>
                            <a:schemeClr val="tx1"/>
                          </a:solidFill>
                          <a:effectLst/>
                          <a:latin typeface="Bahnschrift" panose="020B0502040204020203" pitchFamily="34" charset="0"/>
                        </a:rPr>
                      </a:br>
                      <a:r>
                        <a:rPr lang="el-GR" sz="1400" b="0" u="none" strike="noStrike" cap="none" spc="0" dirty="0">
                          <a:solidFill>
                            <a:schemeClr val="tx1"/>
                          </a:solidFill>
                          <a:effectLst/>
                          <a:latin typeface="Bahnschrift" panose="020B0502040204020203" pitchFamily="34" charset="0"/>
                        </a:rPr>
                        <a:t>ψηφιακής ενίσχυσης στην Περιφέρεια Δυτικής Ελλάδας</a:t>
                      </a:r>
                      <a:endParaRPr lang="el-GR" sz="1400" b="0" dirty="0">
                        <a:latin typeface="Bahnschrift" panose="020B0502040204020203" pitchFamily="34" charset="0"/>
                      </a:endParaRPr>
                    </a:p>
                  </a:txBody>
                  <a:tcPr anchor="ctr"/>
                </a:tc>
                <a:tc>
                  <a:txBody>
                    <a:bodyPr/>
                    <a:lstStyle/>
                    <a:p>
                      <a:pPr marL="0" algn="ctr" defTabSz="457200" rtl="0" eaLnBrk="1" fontAlgn="ctr" latinLnBrk="0" hangingPunct="1"/>
                      <a:r>
                        <a:rPr lang="el-GR" sz="1400" b="0" u="none" strike="noStrike" kern="1200" cap="none" spc="0" dirty="0">
                          <a:solidFill>
                            <a:schemeClr val="tx1"/>
                          </a:solidFill>
                          <a:effectLst/>
                          <a:latin typeface="Bahnschrift" panose="020B0502040204020203" pitchFamily="34" charset="0"/>
                        </a:rPr>
                        <a:t>ΕΤΠΑ</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70.804.450</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2421373471"/>
                  </a:ext>
                </a:extLst>
              </a:tr>
              <a:tr h="720186">
                <a:tc>
                  <a:txBody>
                    <a:bodyPr/>
                    <a:lstStyle/>
                    <a:p>
                      <a:pPr algn="l" fontAlgn="ctr">
                        <a:buClr>
                          <a:srgbClr val="000000"/>
                        </a:buClr>
                        <a:buSzPts val="1100"/>
                        <a:buFont typeface="Calibri" panose="020F0502020204030204" pitchFamily="34" charset="0"/>
                        <a:buNone/>
                      </a:pPr>
                      <a:r>
                        <a:rPr lang="el-GR" sz="1400" b="1" u="none" strike="noStrike" cap="none" spc="0" dirty="0">
                          <a:solidFill>
                            <a:schemeClr val="tx1"/>
                          </a:solidFill>
                          <a:effectLst/>
                          <a:latin typeface="Bahnschrift" panose="020B0502040204020203" pitchFamily="34" charset="0"/>
                        </a:rPr>
                        <a:t>2: </a:t>
                      </a:r>
                      <a:r>
                        <a:rPr lang="el-GR" sz="1400" b="0" u="none" strike="noStrike" cap="none" spc="0" dirty="0">
                          <a:solidFill>
                            <a:schemeClr val="tx1"/>
                          </a:solidFill>
                          <a:effectLst/>
                          <a:latin typeface="Bahnschrift" panose="020B0502040204020203" pitchFamily="34" charset="0"/>
                        </a:rPr>
                        <a:t>Προστασία του φυσικού περιβάλλοντος, αντιμετώπιση και προσαρμογή στην κλιματική αλλαγή, ενίσχυση της ενεργειακής</a:t>
                      </a:r>
                    </a:p>
                    <a:p>
                      <a:pPr algn="l" fontAlgn="ctr">
                        <a:buClr>
                          <a:srgbClr val="000000"/>
                        </a:buClr>
                        <a:buSzPts val="1100"/>
                        <a:buFont typeface="Calibri" panose="020F0502020204030204" pitchFamily="34" charset="0"/>
                        <a:buNone/>
                      </a:pPr>
                      <a:r>
                        <a:rPr lang="el-GR" sz="1400" b="0" u="none" strike="noStrike" cap="none" spc="0" dirty="0">
                          <a:solidFill>
                            <a:schemeClr val="tx1"/>
                          </a:solidFill>
                          <a:effectLst/>
                          <a:latin typeface="Bahnschrift" panose="020B0502040204020203" pitchFamily="34" charset="0"/>
                        </a:rPr>
                        <a:t>αυτάρκειας και της κυκλικής οικονομίας στην Περιφέρεια Δυτικής Ελλάδας</a:t>
                      </a:r>
                      <a:endParaRPr lang="el-GR" sz="1400" b="0" dirty="0">
                        <a:latin typeface="Bahnschrift" panose="020B0502040204020203" pitchFamily="34" charset="0"/>
                      </a:endParaRP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126.868.612</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797962428"/>
                  </a:ext>
                </a:extLst>
              </a:tr>
              <a:tr h="417251">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400" b="1" u="none" strike="noStrike" cap="none" spc="0" dirty="0">
                          <a:solidFill>
                            <a:schemeClr val="tx1"/>
                          </a:solidFill>
                          <a:effectLst/>
                          <a:latin typeface="Bahnschrift" panose="020B0502040204020203" pitchFamily="34" charset="0"/>
                        </a:rPr>
                        <a:t>3: </a:t>
                      </a:r>
                      <a:r>
                        <a:rPr lang="el-GR" sz="1400" b="0" u="none" strike="noStrike" cap="none" spc="0" dirty="0">
                          <a:solidFill>
                            <a:schemeClr val="tx1"/>
                          </a:solidFill>
                          <a:effectLst/>
                          <a:latin typeface="Bahnschrift" panose="020B0502040204020203" pitchFamily="34" charset="0"/>
                        </a:rPr>
                        <a:t>Ενίσχυση της κινητικότητας στην Περιφέρεια Δυτικής Ελλάδας</a:t>
                      </a:r>
                      <a:endParaRPr lang="el-GR" sz="1400" b="0" dirty="0">
                        <a:latin typeface="Bahnschrift" panose="020B0502040204020203" pitchFamily="34" charset="0"/>
                      </a:endParaRP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56</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041</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029</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347141496"/>
                  </a:ext>
                </a:extLst>
              </a:tr>
              <a:tr h="51441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400" b="1" u="none" strike="noStrike" cap="none" spc="0" dirty="0">
                          <a:solidFill>
                            <a:schemeClr val="tx1"/>
                          </a:solidFill>
                          <a:effectLst/>
                          <a:latin typeface="Bahnschrift" panose="020B0502040204020203" pitchFamily="34" charset="0"/>
                        </a:rPr>
                        <a:t>4Α</a:t>
                      </a:r>
                      <a:r>
                        <a:rPr lang="el-GR" sz="1400" b="0" u="none" strike="noStrike" cap="none" spc="0" dirty="0">
                          <a:solidFill>
                            <a:schemeClr val="tx1"/>
                          </a:solidFill>
                          <a:effectLst/>
                          <a:latin typeface="Bahnschrift" panose="020B0502040204020203" pitchFamily="34" charset="0"/>
                        </a:rPr>
                        <a:t>: Ενίσχυση υποδομών στο πλαίσιο της κοινωνικής συνοχής στην Περιφέρεια Δυτικής Ελλάδας</a:t>
                      </a:r>
                      <a:endParaRPr lang="el-GR" sz="1400" b="0" dirty="0">
                        <a:latin typeface="Bahnschrift" panose="020B0502040204020203" pitchFamily="34" charset="0"/>
                      </a:endParaRP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92</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092</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056</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163966482"/>
                  </a:ext>
                </a:extLst>
              </a:tr>
              <a:tr h="514419">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400" b="1" u="none" strike="noStrike" cap="none" spc="0" dirty="0">
                          <a:solidFill>
                            <a:schemeClr val="tx1"/>
                          </a:solidFill>
                          <a:effectLst/>
                          <a:latin typeface="Bahnschrift" panose="020B0502040204020203" pitchFamily="34" charset="0"/>
                        </a:rPr>
                        <a:t>4Β</a:t>
                      </a:r>
                      <a:r>
                        <a:rPr lang="el-GR" sz="1400" b="0" u="none" strike="noStrike" cap="none" spc="0" dirty="0">
                          <a:solidFill>
                            <a:schemeClr val="tx1"/>
                          </a:solidFill>
                          <a:effectLst/>
                          <a:latin typeface="Bahnschrift" panose="020B0502040204020203" pitchFamily="34" charset="0"/>
                        </a:rPr>
                        <a:t>: Ενίσχυση της κοινωνικής συνοχής και του ανθρώπινου δυναμικού στην Περιφέρεια Δυτικής Ελλάδας</a:t>
                      </a:r>
                      <a:endParaRPr lang="el-GR" sz="1400" b="0" dirty="0">
                        <a:latin typeface="Bahnschrift" panose="020B0502040204020203" pitchFamily="34" charset="0"/>
                      </a:endParaRPr>
                    </a:p>
                  </a:txBody>
                  <a:tcPr anchor="ctr"/>
                </a:tc>
                <a:tc>
                  <a:txBody>
                    <a:bodyPr/>
                    <a:lstStyle/>
                    <a:p>
                      <a:pPr marL="0" algn="ctr" defTabSz="457200" rtl="0" eaLnBrk="1" fontAlgn="ctr" latinLnBrk="0" hangingPunct="1"/>
                      <a:r>
                        <a:rPr lang="el-GR" sz="1400" b="0" u="none" strike="noStrike" kern="1200" cap="none" spc="0" dirty="0">
                          <a:solidFill>
                            <a:schemeClr val="tx1"/>
                          </a:solidFill>
                          <a:effectLst/>
                          <a:latin typeface="Bahnschrift" panose="020B0502040204020203" pitchFamily="34" charset="0"/>
                        </a:rPr>
                        <a:t>ΕΚΤ+</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159</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438</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992</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536944661"/>
                  </a:ext>
                </a:extLst>
              </a:tr>
              <a:tr h="514419">
                <a:tc>
                  <a:txBody>
                    <a:bodyPr/>
                    <a:lstStyle/>
                    <a:p>
                      <a:pPr algn="l"/>
                      <a:r>
                        <a:rPr lang="el-GR" sz="1400" b="1" dirty="0">
                          <a:latin typeface="Bahnschrift" panose="020B0502040204020203" pitchFamily="34" charset="0"/>
                        </a:rPr>
                        <a:t>5: </a:t>
                      </a:r>
                      <a:r>
                        <a:rPr lang="el-GR" sz="1400" b="0" dirty="0">
                          <a:latin typeface="Bahnschrift" panose="020B0502040204020203" pitchFamily="34" charset="0"/>
                        </a:rPr>
                        <a:t>Ενίσχυση της βιώσιμης τοπικής ανάπτυξης μέσα από ολοκληρωμένες παρεμβάσεις στην Περιφέρεια Δυτικής Ελλάδας</a:t>
                      </a: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112</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544</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736</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844091731"/>
                  </a:ext>
                </a:extLst>
              </a:tr>
              <a:tr h="293288">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400" b="1" u="none" strike="noStrike" kern="1200" cap="none" spc="0" dirty="0">
                          <a:solidFill>
                            <a:schemeClr val="tx1"/>
                          </a:solidFill>
                          <a:effectLst/>
                          <a:latin typeface="Bahnschrift" panose="020B0502040204020203" pitchFamily="34" charset="0"/>
                        </a:rPr>
                        <a:t>6: </a:t>
                      </a:r>
                      <a:r>
                        <a:rPr lang="el-GR" sz="1400" b="0" u="none" strike="noStrike" kern="1200" cap="none" spc="0" dirty="0">
                          <a:solidFill>
                            <a:schemeClr val="tx1"/>
                          </a:solidFill>
                          <a:effectLst/>
                          <a:latin typeface="Bahnschrift" panose="020B0502040204020203" pitchFamily="34" charset="0"/>
                        </a:rPr>
                        <a:t>Τεχνική Βοήθεια ΕΤΠΑ</a:t>
                      </a:r>
                      <a:endParaRPr lang="el-GR" sz="1400" b="0" u="none" strike="noStrike" kern="1200" cap="none" spc="0" dirty="0">
                        <a:solidFill>
                          <a:schemeClr val="tx1"/>
                        </a:solidFill>
                        <a:effectLst/>
                        <a:latin typeface="Bahnschrift" panose="020B0502040204020203" pitchFamily="34" charset="0"/>
                        <a:ea typeface="+mn-ea"/>
                        <a:cs typeface="+mn-cs"/>
                      </a:endParaRPr>
                    </a:p>
                  </a:txBody>
                  <a:tcPr anchor="ctr"/>
                </a:tc>
                <a:tc>
                  <a:txBody>
                    <a:bodyPr/>
                    <a:lstStyle/>
                    <a:p>
                      <a:pPr marL="0" marR="0" lvl="0" indent="0" algn="ctr" defTabSz="457200" rtl="0" eaLnBrk="1" fontAlgn="ctr" latinLnBrk="0" hangingPunct="1">
                        <a:lnSpc>
                          <a:spcPct val="100000"/>
                        </a:lnSpc>
                        <a:spcBef>
                          <a:spcPts val="0"/>
                        </a:spcBef>
                        <a:spcAft>
                          <a:spcPts val="0"/>
                        </a:spcAft>
                        <a:buClrTx/>
                        <a:buSzTx/>
                        <a:buFontTx/>
                        <a:buNone/>
                        <a:tabLst/>
                        <a:defRPr/>
                      </a:pPr>
                      <a:r>
                        <a:rPr kumimoji="0" lang="el-GR" sz="1400" b="0" u="none" strike="noStrike" kern="1200" cap="none" spc="0" normalizeH="0" baseline="0" noProof="0" dirty="0">
                          <a:ln>
                            <a:noFill/>
                          </a:ln>
                          <a:solidFill>
                            <a:prstClr val="black"/>
                          </a:solidFill>
                          <a:effectLst/>
                          <a:uLnTx/>
                          <a:uFillTx/>
                          <a:latin typeface="Bahnschrift" panose="020B0502040204020203" pitchFamily="34" charset="0"/>
                        </a:rPr>
                        <a:t>ΕΤΠΑ</a:t>
                      </a:r>
                      <a:endParaRPr kumimoji="0" lang="en-US" sz="1400" b="0" i="0" u="none" strike="noStrike" kern="1200" cap="none" spc="0" normalizeH="0" baseline="0" noProof="0" dirty="0">
                        <a:ln>
                          <a:noFill/>
                        </a:ln>
                        <a:solidFill>
                          <a:prstClr val="black"/>
                        </a:solidFill>
                        <a:effectLst/>
                        <a:uLnTx/>
                        <a:uFillTx/>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7</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293</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748</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1214018388"/>
                  </a:ext>
                </a:extLst>
              </a:tr>
              <a:tr h="267854">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l-GR" sz="1400" b="1" u="none" strike="noStrike" kern="1200" cap="none" spc="0" dirty="0">
                          <a:solidFill>
                            <a:schemeClr val="tx1"/>
                          </a:solidFill>
                          <a:effectLst/>
                          <a:latin typeface="Bahnschrift" panose="020B0502040204020203" pitchFamily="34" charset="0"/>
                        </a:rPr>
                        <a:t>7: </a:t>
                      </a:r>
                      <a:r>
                        <a:rPr lang="el-GR" sz="1400" b="0" u="none" strike="noStrike" kern="1200" cap="none" spc="0" dirty="0">
                          <a:solidFill>
                            <a:schemeClr val="tx1"/>
                          </a:solidFill>
                          <a:effectLst/>
                          <a:latin typeface="Bahnschrift" panose="020B0502040204020203" pitchFamily="34" charset="0"/>
                        </a:rPr>
                        <a:t>Τεχνική Βοήθεια ΕΚΤ+</a:t>
                      </a:r>
                      <a:endParaRPr lang="el-GR" sz="1400" b="0" u="none" strike="noStrike" kern="1200" cap="none" spc="0" dirty="0">
                        <a:solidFill>
                          <a:schemeClr val="tx1"/>
                        </a:solidFill>
                        <a:effectLst/>
                        <a:latin typeface="Bahnschrift" panose="020B0502040204020203" pitchFamily="34" charset="0"/>
                        <a:ea typeface="+mn-ea"/>
                        <a:cs typeface="+mn-cs"/>
                      </a:endParaRPr>
                    </a:p>
                  </a:txBody>
                  <a:tcPr anchor="ctr"/>
                </a:tc>
                <a:tc>
                  <a:txBody>
                    <a:bodyPr/>
                    <a:lstStyle/>
                    <a:p>
                      <a:pPr marL="0" algn="ctr" defTabSz="457200" rtl="0" eaLnBrk="1" fontAlgn="ctr" latinLnBrk="0" hangingPunct="1"/>
                      <a:r>
                        <a:rPr lang="el-GR" sz="1400" b="0" u="none" strike="noStrike" kern="1200" cap="none" spc="0" dirty="0">
                          <a:solidFill>
                            <a:schemeClr val="tx1"/>
                          </a:solidFill>
                          <a:effectLst/>
                          <a:latin typeface="Bahnschrift" panose="020B0502040204020203" pitchFamily="34" charset="0"/>
                        </a:rPr>
                        <a:t>ΕΚΤ+</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tc>
                  <a:txBody>
                    <a:bodyPr/>
                    <a:lstStyle/>
                    <a:p>
                      <a:pPr marL="0" algn="r" defTabSz="457200" rtl="0" eaLnBrk="1" fontAlgn="ctr" latinLnBrk="0" hangingPunct="1"/>
                      <a:r>
                        <a:rPr lang="en-US" sz="1400" b="0" u="none" strike="noStrike" kern="1200" cap="none" spc="0" dirty="0">
                          <a:solidFill>
                            <a:schemeClr val="tx1"/>
                          </a:solidFill>
                          <a:effectLst/>
                          <a:latin typeface="Bahnschrift" panose="020B0502040204020203" pitchFamily="34" charset="0"/>
                        </a:rPr>
                        <a:t>3</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373</a:t>
                      </a:r>
                      <a:r>
                        <a:rPr lang="el-GR" sz="1400" b="0" u="none" strike="noStrike" kern="1200" cap="none" spc="0" dirty="0">
                          <a:solidFill>
                            <a:schemeClr val="tx1"/>
                          </a:solidFill>
                          <a:effectLst/>
                          <a:latin typeface="Bahnschrift" panose="020B0502040204020203" pitchFamily="34" charset="0"/>
                        </a:rPr>
                        <a:t>.</a:t>
                      </a:r>
                      <a:r>
                        <a:rPr lang="en-US" sz="1400" b="0" u="none" strike="noStrike" kern="1200" cap="none" spc="0" dirty="0">
                          <a:solidFill>
                            <a:schemeClr val="tx1"/>
                          </a:solidFill>
                          <a:effectLst/>
                          <a:latin typeface="Bahnschrift" panose="020B0502040204020203" pitchFamily="34" charset="0"/>
                        </a:rPr>
                        <a:t>579</a:t>
                      </a:r>
                      <a:r>
                        <a:rPr lang="el-GR" sz="1400" b="0" u="none" strike="noStrike" kern="1200" cap="none" spc="0" dirty="0">
                          <a:solidFill>
                            <a:schemeClr val="tx1"/>
                          </a:solidFill>
                          <a:effectLst/>
                          <a:latin typeface="Bahnschrift" panose="020B0502040204020203" pitchFamily="34" charset="0"/>
                        </a:rPr>
                        <a:t> </a:t>
                      </a:r>
                      <a:r>
                        <a:rPr lang="en-US" sz="1400" b="0" u="none" strike="noStrike" kern="1200" cap="none" spc="0" dirty="0">
                          <a:solidFill>
                            <a:schemeClr val="tx1"/>
                          </a:solidFill>
                          <a:effectLst/>
                          <a:latin typeface="Bahnschrift" panose="020B0502040204020203" pitchFamily="34" charset="0"/>
                        </a:rPr>
                        <a:t>€ </a:t>
                      </a:r>
                      <a:endParaRPr lang="en-US" sz="1400" b="0" u="none" strike="noStrike" kern="1200" cap="none" spc="0" dirty="0">
                        <a:solidFill>
                          <a:schemeClr val="tx1"/>
                        </a:solidFill>
                        <a:effectLst/>
                        <a:latin typeface="Bahnschrift" panose="020B0502040204020203" pitchFamily="34" charset="0"/>
                        <a:ea typeface="+mn-ea"/>
                        <a:cs typeface="+mn-cs"/>
                      </a:endParaRPr>
                    </a:p>
                  </a:txBody>
                  <a:tcPr marL="918" marR="918" marT="56916" marB="0" anchor="ctr"/>
                </a:tc>
                <a:extLst>
                  <a:ext uri="{0D108BD9-81ED-4DB2-BD59-A6C34878D82A}">
                    <a16:rowId xmlns:a16="http://schemas.microsoft.com/office/drawing/2014/main" val="2795134866"/>
                  </a:ext>
                </a:extLst>
              </a:tr>
              <a:tr h="417251">
                <a:tc gridSpan="2">
                  <a:txBody>
                    <a:bodyPr/>
                    <a:lstStyle/>
                    <a:p>
                      <a:pPr algn="l"/>
                      <a:r>
                        <a:rPr lang="el-GR" sz="1800" b="1" dirty="0">
                          <a:latin typeface="Bahnschrift" panose="020B0502040204020203" pitchFamily="34" charset="0"/>
                        </a:rPr>
                        <a:t>Σύνολο</a:t>
                      </a:r>
                    </a:p>
                  </a:txBody>
                  <a:tcPr anchor="ctr"/>
                </a:tc>
                <a:tc hMerge="1">
                  <a:txBody>
                    <a:bodyPr/>
                    <a:lstStyle/>
                    <a:p>
                      <a:pPr algn="ctr" fontAlgn="ctr"/>
                      <a:endParaRPr lang="en-US" sz="1400" b="1" i="0" u="none" strike="noStrike" cap="none" spc="0" dirty="0">
                        <a:solidFill>
                          <a:schemeClr val="tx1"/>
                        </a:solidFill>
                        <a:effectLst/>
                        <a:latin typeface="Bahnschrift" panose="020B0502040204020203" pitchFamily="34" charset="0"/>
                      </a:endParaRPr>
                    </a:p>
                  </a:txBody>
                  <a:tcPr marL="918" marR="918" marT="56916" marB="0" anchor="ctr"/>
                </a:tc>
                <a:tc>
                  <a:txBody>
                    <a:bodyPr/>
                    <a:lstStyle/>
                    <a:p>
                      <a:pPr algn="r" fontAlgn="ctr"/>
                      <a:r>
                        <a:rPr lang="en-US" sz="1800" b="1" u="none" strike="noStrike" cap="none" spc="0" dirty="0">
                          <a:solidFill>
                            <a:schemeClr val="tx1"/>
                          </a:solidFill>
                          <a:effectLst/>
                          <a:latin typeface="Bahnschrift" panose="020B0502040204020203" pitchFamily="34" charset="0"/>
                        </a:rPr>
                        <a:t>628</a:t>
                      </a:r>
                      <a:r>
                        <a:rPr lang="el-GR" sz="1800" b="1" u="none" strike="noStrike" cap="none" spc="0" dirty="0">
                          <a:solidFill>
                            <a:schemeClr val="tx1"/>
                          </a:solidFill>
                          <a:effectLst/>
                          <a:latin typeface="Bahnschrift" panose="020B0502040204020203" pitchFamily="34" charset="0"/>
                        </a:rPr>
                        <a:t>.</a:t>
                      </a:r>
                      <a:r>
                        <a:rPr lang="en-US" sz="1800" b="1" u="none" strike="noStrike" cap="none" spc="0" dirty="0">
                          <a:solidFill>
                            <a:schemeClr val="tx1"/>
                          </a:solidFill>
                          <a:effectLst/>
                          <a:latin typeface="Bahnschrift" panose="020B0502040204020203" pitchFamily="34" charset="0"/>
                        </a:rPr>
                        <a:t>457</a:t>
                      </a:r>
                      <a:r>
                        <a:rPr lang="el-GR" sz="1800" b="1" u="none" strike="noStrike" cap="none" spc="0" dirty="0">
                          <a:solidFill>
                            <a:schemeClr val="tx1"/>
                          </a:solidFill>
                          <a:effectLst/>
                          <a:latin typeface="Bahnschrift" panose="020B0502040204020203" pitchFamily="34" charset="0"/>
                        </a:rPr>
                        <a:t>.</a:t>
                      </a:r>
                      <a:r>
                        <a:rPr lang="en-US" sz="1800" b="1" u="none" strike="noStrike" cap="none" spc="0" dirty="0">
                          <a:solidFill>
                            <a:schemeClr val="tx1"/>
                          </a:solidFill>
                          <a:effectLst/>
                          <a:latin typeface="Bahnschrift" panose="020B0502040204020203" pitchFamily="34" charset="0"/>
                        </a:rPr>
                        <a:t>202</a:t>
                      </a:r>
                      <a:r>
                        <a:rPr lang="el-GR" sz="1800" b="0" u="none" strike="noStrike" kern="1200" cap="none" spc="0" dirty="0">
                          <a:solidFill>
                            <a:schemeClr val="tx1"/>
                          </a:solidFill>
                          <a:effectLst/>
                          <a:latin typeface="Bahnschrift" panose="020B0502040204020203" pitchFamily="34" charset="0"/>
                        </a:rPr>
                        <a:t> </a:t>
                      </a:r>
                      <a:r>
                        <a:rPr lang="en-US" sz="1800" b="1" u="none" strike="noStrike" kern="1200" cap="none" spc="0" dirty="0">
                          <a:solidFill>
                            <a:schemeClr val="tx1"/>
                          </a:solidFill>
                          <a:effectLst/>
                          <a:latin typeface="Bahnschrift" panose="020B0502040204020203" pitchFamily="34" charset="0"/>
                        </a:rPr>
                        <a:t>€</a:t>
                      </a:r>
                      <a:r>
                        <a:rPr lang="en-US" sz="1800" b="0" u="none" strike="noStrike" kern="1200" cap="none" spc="0" dirty="0">
                          <a:solidFill>
                            <a:schemeClr val="tx1"/>
                          </a:solidFill>
                          <a:effectLst/>
                          <a:latin typeface="Bahnschrift" panose="020B0502040204020203" pitchFamily="34" charset="0"/>
                        </a:rPr>
                        <a:t> </a:t>
                      </a:r>
                      <a:endParaRPr lang="en-US" sz="1800" b="1" i="0" u="none" strike="noStrike" cap="none" spc="0" dirty="0">
                        <a:solidFill>
                          <a:schemeClr val="tx1"/>
                        </a:solidFill>
                        <a:effectLst/>
                        <a:latin typeface="Bahnschrift" panose="020B0502040204020203" pitchFamily="34" charset="0"/>
                      </a:endParaRPr>
                    </a:p>
                  </a:txBody>
                  <a:tcPr marL="918" marR="918" marT="56916" marB="0" anchor="ctr"/>
                </a:tc>
                <a:extLst>
                  <a:ext uri="{0D108BD9-81ED-4DB2-BD59-A6C34878D82A}">
                    <a16:rowId xmlns:a16="http://schemas.microsoft.com/office/drawing/2014/main" val="1434414421"/>
                  </a:ext>
                </a:extLst>
              </a:tr>
            </a:tbl>
          </a:graphicData>
        </a:graphic>
      </p:graphicFrame>
      <p:sp>
        <p:nvSpPr>
          <p:cNvPr id="7" name="Ορθογώνιο 6">
            <a:extLst>
              <a:ext uri="{FF2B5EF4-FFF2-40B4-BE49-F238E27FC236}">
                <a16:creationId xmlns:a16="http://schemas.microsoft.com/office/drawing/2014/main" id="{45DBE253-52C3-0358-AED9-DB731FDD05A8}"/>
              </a:ext>
            </a:extLst>
          </p:cNvPr>
          <p:cNvSpPr/>
          <p:nvPr/>
        </p:nvSpPr>
        <p:spPr>
          <a:xfrm rot="5400000">
            <a:off x="8957417" y="3631962"/>
            <a:ext cx="373166" cy="6096001"/>
          </a:xfrm>
          <a:prstGeom prst="rect">
            <a:avLst/>
          </a:prstGeom>
          <a:solidFill>
            <a:srgbClr val="0530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Ορθογώνιο 11">
            <a:extLst>
              <a:ext uri="{FF2B5EF4-FFF2-40B4-BE49-F238E27FC236}">
                <a16:creationId xmlns:a16="http://schemas.microsoft.com/office/drawing/2014/main" id="{FD465C85-36EA-22DE-B43F-1EAB8E26C2C0}"/>
              </a:ext>
            </a:extLst>
          </p:cNvPr>
          <p:cNvSpPr/>
          <p:nvPr/>
        </p:nvSpPr>
        <p:spPr>
          <a:xfrm rot="16200000">
            <a:off x="5982765" y="5038459"/>
            <a:ext cx="226464" cy="3429709"/>
          </a:xfrm>
          <a:prstGeom prst="rect">
            <a:avLst/>
          </a:prstGeom>
          <a:solidFill>
            <a:srgbClr val="52C6D9"/>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680026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oogle Shape;198;p32">
            <a:extLst>
              <a:ext uri="{FF2B5EF4-FFF2-40B4-BE49-F238E27FC236}">
                <a16:creationId xmlns:a16="http://schemas.microsoft.com/office/drawing/2014/main" id="{3D72AA21-0C16-52FA-6F35-7EE022D1F59A}"/>
              </a:ext>
            </a:extLst>
          </p:cNvPr>
          <p:cNvSpPr txBox="1">
            <a:spLocks/>
          </p:cNvSpPr>
          <p:nvPr/>
        </p:nvSpPr>
        <p:spPr>
          <a:xfrm>
            <a:off x="1347387" y="2120121"/>
            <a:ext cx="3214426" cy="38400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3600" b="1" dirty="0">
                <a:latin typeface="Bahnschrift Condensed" panose="020B0502040204020203" pitchFamily="34" charset="0"/>
                <a:cs typeface="Times New Roman" panose="02020603050405020304" pitchFamily="18" charset="0"/>
              </a:rPr>
              <a:t>Συνεισφορά Ταμείων στο </a:t>
            </a:r>
          </a:p>
          <a:p>
            <a:r>
              <a:rPr lang="el-GR" sz="3600" b="1" dirty="0">
                <a:latin typeface="Bahnschrift Condensed" panose="020B0502040204020203" pitchFamily="34" charset="0"/>
                <a:cs typeface="Times New Roman" panose="02020603050405020304" pitchFamily="18" charset="0"/>
              </a:rPr>
              <a:t>ΕΠ ΔΥΤΙΚΗ ΕΛΛΑΔΑ 2021-2027</a:t>
            </a:r>
            <a:endParaRPr lang="en-US" sz="1400" b="1" dirty="0">
              <a:effectLst>
                <a:outerShdw blurRad="50800" dist="38100" dir="2700000" algn="tl" rotWithShape="0">
                  <a:prstClr val="black">
                    <a:alpha val="40000"/>
                  </a:prstClr>
                </a:outerShdw>
              </a:effectLst>
              <a:latin typeface="Bahnschrift Condensed" panose="020B0502040204020203" pitchFamily="34" charset="0"/>
            </a:endParaRPr>
          </a:p>
        </p:txBody>
      </p:sp>
      <p:graphicFrame>
        <p:nvGraphicFramePr>
          <p:cNvPr id="2" name="Chart 6">
            <a:extLst>
              <a:ext uri="{FF2B5EF4-FFF2-40B4-BE49-F238E27FC236}">
                <a16:creationId xmlns:a16="http://schemas.microsoft.com/office/drawing/2014/main" id="{A76FE8AF-F66A-4FB8-793B-A3CECD7EE087}"/>
              </a:ext>
            </a:extLst>
          </p:cNvPr>
          <p:cNvGraphicFramePr/>
          <p:nvPr/>
        </p:nvGraphicFramePr>
        <p:xfrm>
          <a:off x="5487814" y="1211173"/>
          <a:ext cx="5483573" cy="5448245"/>
        </p:xfrm>
        <a:graphic>
          <a:graphicData uri="http://schemas.openxmlformats.org/drawingml/2006/chart">
            <c:chart xmlns:c="http://schemas.openxmlformats.org/drawingml/2006/chart" xmlns:r="http://schemas.openxmlformats.org/officeDocument/2006/relationships" r:id="rId2"/>
          </a:graphicData>
        </a:graphic>
      </p:graphicFrame>
      <p:sp>
        <p:nvSpPr>
          <p:cNvPr id="6" name="Ορθογώνιο 5">
            <a:extLst>
              <a:ext uri="{FF2B5EF4-FFF2-40B4-BE49-F238E27FC236}">
                <a16:creationId xmlns:a16="http://schemas.microsoft.com/office/drawing/2014/main" id="{0E802170-86CB-CD02-F4F5-C24C0731B0B6}"/>
              </a:ext>
            </a:extLst>
          </p:cNvPr>
          <p:cNvSpPr/>
          <p:nvPr/>
        </p:nvSpPr>
        <p:spPr>
          <a:xfrm>
            <a:off x="1347387" y="753968"/>
            <a:ext cx="1347387" cy="1318189"/>
          </a:xfrm>
          <a:prstGeom prst="rect">
            <a:avLst/>
          </a:prstGeom>
          <a:solidFill>
            <a:srgbClr val="0530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009999"/>
              </a:solidFill>
            </a:endParaRPr>
          </a:p>
        </p:txBody>
      </p:sp>
      <p:sp>
        <p:nvSpPr>
          <p:cNvPr id="8" name="Ορθογώνιο 7">
            <a:extLst>
              <a:ext uri="{FF2B5EF4-FFF2-40B4-BE49-F238E27FC236}">
                <a16:creationId xmlns:a16="http://schemas.microsoft.com/office/drawing/2014/main" id="{98543F86-62CB-915D-6DE3-BEF331B8572E}"/>
              </a:ext>
            </a:extLst>
          </p:cNvPr>
          <p:cNvSpPr/>
          <p:nvPr/>
        </p:nvSpPr>
        <p:spPr>
          <a:xfrm>
            <a:off x="0" y="2062394"/>
            <a:ext cx="1347387" cy="479560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906013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647ACDDC-601E-33F5-E68C-E30ACACB1F7A}"/>
              </a:ext>
            </a:extLst>
          </p:cNvPr>
          <p:cNvSpPr/>
          <p:nvPr/>
        </p:nvSpPr>
        <p:spPr>
          <a:xfrm>
            <a:off x="1347387" y="744205"/>
            <a:ext cx="1347387" cy="1318189"/>
          </a:xfrm>
          <a:prstGeom prst="rect">
            <a:avLst/>
          </a:prstGeom>
          <a:solidFill>
            <a:srgbClr val="0530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05306F"/>
              </a:solidFill>
            </a:endParaRPr>
          </a:p>
        </p:txBody>
      </p:sp>
      <p:sp>
        <p:nvSpPr>
          <p:cNvPr id="4" name="Ορθογώνιο 3">
            <a:extLst>
              <a:ext uri="{FF2B5EF4-FFF2-40B4-BE49-F238E27FC236}">
                <a16:creationId xmlns:a16="http://schemas.microsoft.com/office/drawing/2014/main" id="{12D25BC1-FCB1-43D4-094C-0A034A68751A}"/>
              </a:ext>
            </a:extLst>
          </p:cNvPr>
          <p:cNvSpPr/>
          <p:nvPr/>
        </p:nvSpPr>
        <p:spPr>
          <a:xfrm>
            <a:off x="0" y="2062394"/>
            <a:ext cx="1347387" cy="479560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Google Shape;198;p32">
            <a:extLst>
              <a:ext uri="{FF2B5EF4-FFF2-40B4-BE49-F238E27FC236}">
                <a16:creationId xmlns:a16="http://schemas.microsoft.com/office/drawing/2014/main" id="{B0F68FEC-C1A0-94D6-0615-622621F5028F}"/>
              </a:ext>
            </a:extLst>
          </p:cNvPr>
          <p:cNvSpPr txBox="1">
            <a:spLocks/>
          </p:cNvSpPr>
          <p:nvPr/>
        </p:nvSpPr>
        <p:spPr>
          <a:xfrm>
            <a:off x="1390814" y="2206546"/>
            <a:ext cx="3482938" cy="1670510"/>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2800" b="1" dirty="0">
                <a:latin typeface="Bahnschrift Condensed" panose="020B0502040204020203" pitchFamily="34" charset="0"/>
              </a:rPr>
              <a:t>Σύγκριση Π/Υ </a:t>
            </a:r>
          </a:p>
          <a:p>
            <a:r>
              <a:rPr lang="el-GR" sz="2800" b="1" dirty="0">
                <a:latin typeface="Bahnschrift Condensed" panose="020B0502040204020203" pitchFamily="34" charset="0"/>
              </a:rPr>
              <a:t>ΕΠ </a:t>
            </a:r>
            <a:r>
              <a:rPr lang="el-GR" sz="2800" b="1" dirty="0">
                <a:latin typeface="Bahnschrift Condensed" panose="020B0502040204020203" pitchFamily="34" charset="0"/>
                <a:cs typeface="Times New Roman" panose="02020603050405020304" pitchFamily="18" charset="0"/>
              </a:rPr>
              <a:t>ΔΥΤΙΚΗ ΕΛΛΑΔΑ </a:t>
            </a:r>
          </a:p>
          <a:p>
            <a:r>
              <a:rPr lang="el-GR" sz="2800" b="1" dirty="0">
                <a:latin typeface="Bahnschrift Condensed" panose="020B0502040204020203" pitchFamily="34" charset="0"/>
              </a:rPr>
              <a:t>2014-2020 / 2021-2027</a:t>
            </a:r>
            <a:endParaRPr lang="en-US" sz="2800" b="1" dirty="0">
              <a:latin typeface="Bahnschrift Condensed" panose="020B0502040204020203" pitchFamily="34" charset="0"/>
            </a:endParaRPr>
          </a:p>
        </p:txBody>
      </p:sp>
      <p:graphicFrame>
        <p:nvGraphicFramePr>
          <p:cNvPr id="2" name="Content Placeholder 21">
            <a:extLst>
              <a:ext uri="{FF2B5EF4-FFF2-40B4-BE49-F238E27FC236}">
                <a16:creationId xmlns:a16="http://schemas.microsoft.com/office/drawing/2014/main" id="{E0BD32DD-E2FD-CC77-075A-57F4080C5431}"/>
              </a:ext>
            </a:extLst>
          </p:cNvPr>
          <p:cNvGraphicFramePr>
            <a:graphicFrameLocks/>
          </p:cNvGraphicFramePr>
          <p:nvPr>
            <p:extLst>
              <p:ext uri="{D42A27DB-BD31-4B8C-83A1-F6EECF244321}">
                <p14:modId xmlns:p14="http://schemas.microsoft.com/office/powerpoint/2010/main" val="4030179309"/>
              </p:ext>
            </p:extLst>
          </p:nvPr>
        </p:nvGraphicFramePr>
        <p:xfrm>
          <a:off x="5287012" y="2427495"/>
          <a:ext cx="6677891" cy="2943837"/>
        </p:xfrm>
        <a:graphic>
          <a:graphicData uri="http://schemas.openxmlformats.org/drawingml/2006/chart">
            <c:chart xmlns:c="http://schemas.openxmlformats.org/drawingml/2006/chart" xmlns:r="http://schemas.openxmlformats.org/officeDocument/2006/relationships" r:id="rId2"/>
          </a:graphicData>
        </a:graphic>
      </p:graphicFrame>
      <p:sp>
        <p:nvSpPr>
          <p:cNvPr id="7" name="Βέλος: Καμπύλο προς τα κάτω 6">
            <a:extLst>
              <a:ext uri="{FF2B5EF4-FFF2-40B4-BE49-F238E27FC236}">
                <a16:creationId xmlns:a16="http://schemas.microsoft.com/office/drawing/2014/main" id="{250E46B2-8CC9-52B9-20EE-3F5BE3F62EDB}"/>
              </a:ext>
            </a:extLst>
          </p:cNvPr>
          <p:cNvSpPr/>
          <p:nvPr/>
        </p:nvSpPr>
        <p:spPr>
          <a:xfrm>
            <a:off x="8012823" y="1975637"/>
            <a:ext cx="1906267" cy="664295"/>
          </a:xfrm>
          <a:prstGeom prst="curvedDownArrow">
            <a:avLst/>
          </a:prstGeom>
          <a:solidFill>
            <a:schemeClr val="bg2">
              <a:lumMod val="25000"/>
            </a:schemeClr>
          </a:solidFill>
          <a:ln>
            <a:solidFill>
              <a:schemeClr val="tx1">
                <a:lumMod val="75000"/>
                <a:lumOff val="2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8" name="TextBox 7">
            <a:extLst>
              <a:ext uri="{FF2B5EF4-FFF2-40B4-BE49-F238E27FC236}">
                <a16:creationId xmlns:a16="http://schemas.microsoft.com/office/drawing/2014/main" id="{01F8C7ED-93F9-AFEF-EE07-A08E378112BA}"/>
              </a:ext>
            </a:extLst>
          </p:cNvPr>
          <p:cNvSpPr txBox="1"/>
          <p:nvPr/>
        </p:nvSpPr>
        <p:spPr>
          <a:xfrm>
            <a:off x="1347387" y="6113795"/>
            <a:ext cx="6189562" cy="430887"/>
          </a:xfrm>
          <a:prstGeom prst="rect">
            <a:avLst/>
          </a:prstGeom>
          <a:noFill/>
        </p:spPr>
        <p:txBody>
          <a:bodyPr wrap="square" rtlCol="0">
            <a:spAutoFit/>
          </a:bodyPr>
          <a:lstStyle/>
          <a:p>
            <a:r>
              <a:rPr lang="el-GR" sz="1100" dirty="0">
                <a:latin typeface="Bahnschrift" panose="020B0502040204020203" pitchFamily="34" charset="0"/>
              </a:rPr>
              <a:t>*Π/Υ ΕΠ ΔΥΤΙΚΗ ΕΛΛΑΔΑ 2014-2020, κατά την έγκριση του. </a:t>
            </a:r>
          </a:p>
          <a:p>
            <a:r>
              <a:rPr lang="el-GR" sz="1100" dirty="0">
                <a:latin typeface="Bahnschrift" panose="020B0502040204020203" pitchFamily="34" charset="0"/>
              </a:rPr>
              <a:t>Μετά την 5η τροποποίηση, η συνολική Δ.Δ. ανήλθε σε 449.335.884 €</a:t>
            </a:r>
            <a:endParaRPr lang="en-US" sz="1100" dirty="0">
              <a:latin typeface="Bahnschrift Condensed" panose="020B0502040204020203" pitchFamily="34" charset="0"/>
            </a:endParaRPr>
          </a:p>
        </p:txBody>
      </p:sp>
      <p:sp>
        <p:nvSpPr>
          <p:cNvPr id="5" name="Google Shape;198;p32">
            <a:extLst>
              <a:ext uri="{FF2B5EF4-FFF2-40B4-BE49-F238E27FC236}">
                <a16:creationId xmlns:a16="http://schemas.microsoft.com/office/drawing/2014/main" id="{EAFFEEA4-C220-6590-7E83-B23B22776CEE}"/>
              </a:ext>
            </a:extLst>
          </p:cNvPr>
          <p:cNvSpPr txBox="1">
            <a:spLocks/>
          </p:cNvSpPr>
          <p:nvPr/>
        </p:nvSpPr>
        <p:spPr>
          <a:xfrm>
            <a:off x="5287012" y="802287"/>
            <a:ext cx="6291071" cy="430887"/>
          </a:xfrm>
          <a:prstGeom prst="rect">
            <a:avLst/>
          </a:prstGeom>
        </p:spPr>
        <p:txBody>
          <a:bodyPr spcFirstLastPara="1" wrap="square" lIns="91425" tIns="91425" rIns="91425" bIns="91425"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l-GR" sz="1800" b="1" dirty="0">
                <a:latin typeface="Bahnschrift Condensed" panose="020B0502040204020203" pitchFamily="34" charset="0"/>
              </a:rPr>
              <a:t>Στη νέα περίοδο το ΕΠ </a:t>
            </a:r>
            <a:r>
              <a:rPr lang="el-GR" sz="1800" b="1" dirty="0">
                <a:latin typeface="Bahnschrift Condensed" panose="020B0502040204020203" pitchFamily="34" charset="0"/>
                <a:cs typeface="Times New Roman" panose="02020603050405020304" pitchFamily="18" charset="0"/>
              </a:rPr>
              <a:t>ΔΥΤΙΚΗ ΕΛΛΑΔΑ </a:t>
            </a:r>
            <a:r>
              <a:rPr lang="el-GR" sz="1800" b="1" dirty="0">
                <a:latin typeface="Bahnschrift Condensed" panose="020B0502040204020203" pitchFamily="34" charset="0"/>
              </a:rPr>
              <a:t>είναι αυξημένο κατά 137,3 εκ. ευρώ (+28%)</a:t>
            </a:r>
            <a:endParaRPr lang="en-US" sz="1800" b="1" dirty="0">
              <a:latin typeface="Bahnschrift Condensed" panose="020B0502040204020203" pitchFamily="34" charset="0"/>
            </a:endParaRPr>
          </a:p>
        </p:txBody>
      </p:sp>
      <p:sp>
        <p:nvSpPr>
          <p:cNvPr id="9" name="TextBox 8">
            <a:extLst>
              <a:ext uri="{FF2B5EF4-FFF2-40B4-BE49-F238E27FC236}">
                <a16:creationId xmlns:a16="http://schemas.microsoft.com/office/drawing/2014/main" id="{8CE05342-DAC7-6091-80CF-32CC8CD6830C}"/>
              </a:ext>
            </a:extLst>
          </p:cNvPr>
          <p:cNvSpPr txBox="1"/>
          <p:nvPr/>
        </p:nvSpPr>
        <p:spPr>
          <a:xfrm>
            <a:off x="7589520" y="4864608"/>
            <a:ext cx="292608" cy="369332"/>
          </a:xfrm>
          <a:prstGeom prst="rect">
            <a:avLst/>
          </a:prstGeom>
          <a:noFill/>
        </p:spPr>
        <p:txBody>
          <a:bodyPr wrap="square" rtlCol="0">
            <a:spAutoFit/>
          </a:bodyPr>
          <a:lstStyle/>
          <a:p>
            <a:r>
              <a:rPr lang="el-GR" dirty="0"/>
              <a:t>*</a:t>
            </a:r>
          </a:p>
        </p:txBody>
      </p:sp>
    </p:spTree>
    <p:extLst>
      <p:ext uri="{BB962C8B-B14F-4D97-AF65-F5344CB8AC3E}">
        <p14:creationId xmlns:p14="http://schemas.microsoft.com/office/powerpoint/2010/main" val="2563009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a:extLst>
              <a:ext uri="{FF2B5EF4-FFF2-40B4-BE49-F238E27FC236}">
                <a16:creationId xmlns:a16="http://schemas.microsoft.com/office/drawing/2014/main" id="{AE794B43-1FBF-A3E3-AFA0-2B56526EE752}"/>
              </a:ext>
            </a:extLst>
          </p:cNvPr>
          <p:cNvSpPr/>
          <p:nvPr/>
        </p:nvSpPr>
        <p:spPr>
          <a:xfrm>
            <a:off x="6096000" y="0"/>
            <a:ext cx="6096000" cy="6858000"/>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Title 1">
            <a:extLst>
              <a:ext uri="{FF2B5EF4-FFF2-40B4-BE49-F238E27FC236}">
                <a16:creationId xmlns:a16="http://schemas.microsoft.com/office/drawing/2014/main" id="{37FB625E-182F-AC66-2D53-36D4C59E3E3A}"/>
              </a:ext>
            </a:extLst>
          </p:cNvPr>
          <p:cNvSpPr txBox="1">
            <a:spLocks/>
          </p:cNvSpPr>
          <p:nvPr/>
        </p:nvSpPr>
        <p:spPr>
          <a:xfrm>
            <a:off x="6244603" y="468755"/>
            <a:ext cx="5470989" cy="1752599"/>
          </a:xfrm>
          <a:prstGeom prst="rect">
            <a:avLst/>
          </a:prstGeom>
        </p:spPr>
        <p:txBody>
          <a:bodyPr>
            <a:normAutofit fontScale="4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gn="r">
              <a:buNone/>
            </a:pPr>
            <a:r>
              <a:rPr lang="el-GR" sz="60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ΠΡΟΤΕΡΑΙΟΤΗΤΑ 1</a:t>
            </a:r>
          </a:p>
          <a:p>
            <a:pPr marL="0" indent="0" algn="r">
              <a:lnSpc>
                <a:spcPct val="120000"/>
              </a:lnSpc>
              <a:buNone/>
            </a:pPr>
            <a:r>
              <a:rPr lang="el-GR" sz="44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Βελτίωση της ανταγωνιστικότητας στην παραγωγή, ενδυνάμωση της επιχειρηματικότητας με όρους καινοτομίας, εξωστρέφειας και ψηφιακής ενίσχυσης στην Περιφέρεια Δυτικής Ελλάδας</a:t>
            </a:r>
            <a:endParaRPr lang="en-US" b="1" dirty="0">
              <a:solidFill>
                <a:schemeClr val="bg1"/>
              </a:solidFill>
              <a:effectLst>
                <a:outerShdw blurRad="38100" dist="38100" dir="2700000" algn="tl">
                  <a:srgbClr val="000000">
                    <a:alpha val="43137"/>
                  </a:srgbClr>
                </a:outerShdw>
              </a:effectLst>
              <a:latin typeface="Bahnschrift Condensed" panose="020B0502040204020203" pitchFamily="34" charset="0"/>
            </a:endParaRPr>
          </a:p>
        </p:txBody>
      </p:sp>
      <p:pic>
        <p:nvPicPr>
          <p:cNvPr id="7" name="Εικόνα 6" descr="Εικόνα που περιέχει νυχτερινός ουρανός&#10;&#10;Περιγραφή που δημιουργήθηκε αυτόματα">
            <a:extLst>
              <a:ext uri="{FF2B5EF4-FFF2-40B4-BE49-F238E27FC236}">
                <a16:creationId xmlns:a16="http://schemas.microsoft.com/office/drawing/2014/main" id="{480580FC-9C1A-3049-A190-ECA4CC723807}"/>
              </a:ext>
            </a:extLst>
          </p:cNvPr>
          <p:cNvPicPr>
            <a:picLocks noChangeAspect="1"/>
          </p:cNvPicPr>
          <p:nvPr/>
        </p:nvPicPr>
        <p:blipFill>
          <a:blip r:embed="rId2">
            <a:duotone>
              <a:schemeClr val="accent3">
                <a:shade val="45000"/>
                <a:satMod val="135000"/>
              </a:schemeClr>
              <a:prstClr val="white"/>
            </a:duotone>
            <a:extLst>
              <a:ext uri="{BEBA8EAE-BF5A-486C-A8C5-ECC9F3942E4B}">
                <a14:imgProps xmlns:a14="http://schemas.microsoft.com/office/drawing/2010/main">
                  <a14:imgLayer r:embed="rId3">
                    <a14:imgEffect>
                      <a14:saturation sat="300000"/>
                    </a14:imgEffect>
                  </a14:imgLayer>
                </a14:imgProps>
              </a:ext>
              <a:ext uri="{28A0092B-C50C-407E-A947-70E740481C1C}">
                <a14:useLocalDpi xmlns:a14="http://schemas.microsoft.com/office/drawing/2010/main" val="0"/>
              </a:ext>
            </a:extLst>
          </a:blip>
          <a:stretch>
            <a:fillRect/>
          </a:stretch>
        </p:blipFill>
        <p:spPr>
          <a:xfrm rot="157366">
            <a:off x="5164056" y="524903"/>
            <a:ext cx="6256009" cy="4199596"/>
          </a:xfrm>
          <a:prstGeom prst="rect">
            <a:avLst/>
          </a:prstGeom>
          <a:scene3d>
            <a:camera prst="orthographicFront">
              <a:rot lat="0" lon="10200000" rev="0"/>
            </a:camera>
            <a:lightRig rig="threePt" dir="t"/>
          </a:scene3d>
        </p:spPr>
      </p:pic>
      <p:sp>
        <p:nvSpPr>
          <p:cNvPr id="9" name="Ορθογώνιο 8">
            <a:extLst>
              <a:ext uri="{FF2B5EF4-FFF2-40B4-BE49-F238E27FC236}">
                <a16:creationId xmlns:a16="http://schemas.microsoft.com/office/drawing/2014/main" id="{95AFC7A1-8816-7896-A7BD-1E6E6177BDF0}"/>
              </a:ext>
            </a:extLst>
          </p:cNvPr>
          <p:cNvSpPr/>
          <p:nvPr/>
        </p:nvSpPr>
        <p:spPr>
          <a:xfrm>
            <a:off x="5180205" y="6354618"/>
            <a:ext cx="3241964" cy="503382"/>
          </a:xfrm>
          <a:prstGeom prst="rect">
            <a:avLst/>
          </a:prstGeom>
          <a:solidFill>
            <a:srgbClr val="E1A327"/>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 name="TextBox 1">
            <a:extLst>
              <a:ext uri="{FF2B5EF4-FFF2-40B4-BE49-F238E27FC236}">
                <a16:creationId xmlns:a16="http://schemas.microsoft.com/office/drawing/2014/main" id="{48E599B1-3C5B-BAAB-EB6B-45074D1B69C0}"/>
              </a:ext>
            </a:extLst>
          </p:cNvPr>
          <p:cNvSpPr txBox="1"/>
          <p:nvPr/>
        </p:nvSpPr>
        <p:spPr>
          <a:xfrm>
            <a:off x="9323854" y="3429000"/>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Προϋπολογισμός:</a:t>
            </a:r>
          </a:p>
          <a:p>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70</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804</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450</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6" name="Title 1">
            <a:extLst>
              <a:ext uri="{FF2B5EF4-FFF2-40B4-BE49-F238E27FC236}">
                <a16:creationId xmlns:a16="http://schemas.microsoft.com/office/drawing/2014/main" id="{0B718406-A85B-B78C-C239-14B0AE00C046}"/>
              </a:ext>
            </a:extLst>
          </p:cNvPr>
          <p:cNvSpPr txBox="1">
            <a:spLocks/>
          </p:cNvSpPr>
          <p:nvPr/>
        </p:nvSpPr>
        <p:spPr>
          <a:xfrm>
            <a:off x="167113" y="1547073"/>
            <a:ext cx="5470989" cy="223129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indent="0">
              <a:lnSpc>
                <a:spcPct val="120000"/>
              </a:lnSpc>
              <a:buNone/>
            </a:pPr>
            <a:r>
              <a:rPr lang="el-GR" sz="3200"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Για την επιχειρηματικότητα, την έρευνα, την καινοτομία και τον ψηφιακό μετασχηματισμό</a:t>
            </a:r>
            <a:endParaRPr lang="en-US" sz="3200" b="1" dirty="0">
              <a:solidFill>
                <a:schemeClr val="tx1">
                  <a:lumMod val="85000"/>
                  <a:lumOff val="15000"/>
                </a:schemeClr>
              </a:solidFill>
              <a:effectLst>
                <a:outerShdw blurRad="38100" dist="38100" dir="2700000" algn="tl">
                  <a:srgbClr val="000000">
                    <a:alpha val="43137"/>
                  </a:srgbClr>
                </a:outerShdw>
              </a:effectLst>
              <a:latin typeface="Bahnschrift Condensed" panose="020B0502040204020203" pitchFamily="34" charset="0"/>
            </a:endParaRPr>
          </a:p>
        </p:txBody>
      </p:sp>
    </p:spTree>
    <p:extLst>
      <p:ext uri="{BB962C8B-B14F-4D97-AF65-F5344CB8AC3E}">
        <p14:creationId xmlns:p14="http://schemas.microsoft.com/office/powerpoint/2010/main" val="2252204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4F3821C-250E-5392-AA7E-A56AA21FA3F2}"/>
              </a:ext>
            </a:extLst>
          </p:cNvPr>
          <p:cNvSpPr txBox="1"/>
          <p:nvPr/>
        </p:nvSpPr>
        <p:spPr>
          <a:xfrm>
            <a:off x="2441542" y="414780"/>
            <a:ext cx="6862714" cy="769441"/>
          </a:xfrm>
          <a:prstGeom prst="rect">
            <a:avLst/>
          </a:prstGeom>
          <a:noFill/>
        </p:spPr>
        <p:txBody>
          <a:bodyPr wrap="square" rtlCol="0">
            <a:spAutoFit/>
          </a:bodyPr>
          <a:lstStyle/>
          <a:p>
            <a:pPr algn="ctr"/>
            <a:r>
              <a:rPr lang="el-GR" sz="4000" b="1" dirty="0">
                <a:latin typeface="Bahnschrift Condensed" panose="020B0502040204020203" pitchFamily="34" charset="0"/>
                <a:cs typeface="Times New Roman" panose="02020603050405020304" pitchFamily="18" charset="0"/>
              </a:rPr>
              <a:t>Περιγραφή </a:t>
            </a:r>
            <a:r>
              <a:rPr lang="el-GR" sz="4400" b="1" dirty="0">
                <a:latin typeface="Bahnschrift Condensed" panose="020B0502040204020203" pitchFamily="34" charset="0"/>
                <a:cs typeface="Times New Roman" panose="02020603050405020304" pitchFamily="18" charset="0"/>
              </a:rPr>
              <a:t>Στρατηγικής</a:t>
            </a:r>
            <a:r>
              <a:rPr lang="el-GR" sz="4000" b="1" dirty="0">
                <a:latin typeface="Bahnschrift Condensed" panose="020B0502040204020203" pitchFamily="34" charset="0"/>
                <a:cs typeface="Times New Roman" panose="02020603050405020304" pitchFamily="18" charset="0"/>
              </a:rPr>
              <a:t> Π.1 </a:t>
            </a:r>
            <a:endParaRPr lang="el-GR" sz="4000" dirty="0">
              <a:latin typeface="Bahnschrift Condensed" panose="020B0502040204020203" pitchFamily="34" charset="0"/>
            </a:endParaRPr>
          </a:p>
        </p:txBody>
      </p:sp>
      <p:sp>
        <p:nvSpPr>
          <p:cNvPr id="5" name="Ορθογώνιο 4">
            <a:extLst>
              <a:ext uri="{FF2B5EF4-FFF2-40B4-BE49-F238E27FC236}">
                <a16:creationId xmlns:a16="http://schemas.microsoft.com/office/drawing/2014/main" id="{697C74C1-2C31-E2C2-6250-5CFC73807B99}"/>
              </a:ext>
            </a:extLst>
          </p:cNvPr>
          <p:cNvSpPr/>
          <p:nvPr/>
        </p:nvSpPr>
        <p:spPr>
          <a:xfrm>
            <a:off x="1574277" y="2154078"/>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Ορθογώνιο 7">
            <a:extLst>
              <a:ext uri="{FF2B5EF4-FFF2-40B4-BE49-F238E27FC236}">
                <a16:creationId xmlns:a16="http://schemas.microsoft.com/office/drawing/2014/main" id="{DCE4CB20-D8B8-CE27-AB85-0DB2D3F8152B}"/>
              </a:ext>
            </a:extLst>
          </p:cNvPr>
          <p:cNvSpPr/>
          <p:nvPr/>
        </p:nvSpPr>
        <p:spPr>
          <a:xfrm>
            <a:off x="4708688" y="2236892"/>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a:extLst>
              <a:ext uri="{FF2B5EF4-FFF2-40B4-BE49-F238E27FC236}">
                <a16:creationId xmlns:a16="http://schemas.microsoft.com/office/drawing/2014/main" id="{8C393DEF-1D4F-5505-288F-5D31F70DC8F5}"/>
              </a:ext>
            </a:extLst>
          </p:cNvPr>
          <p:cNvSpPr/>
          <p:nvPr/>
        </p:nvSpPr>
        <p:spPr>
          <a:xfrm>
            <a:off x="7764544" y="2236892"/>
            <a:ext cx="2328421" cy="2328421"/>
          </a:xfrm>
          <a:prstGeom prst="rect">
            <a:avLst/>
          </a:prstGeom>
          <a:solidFill>
            <a:srgbClr val="52C6D9">
              <a:alpha val="84000"/>
            </a:srgb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0" name="TextBox 9">
            <a:extLst>
              <a:ext uri="{FF2B5EF4-FFF2-40B4-BE49-F238E27FC236}">
                <a16:creationId xmlns:a16="http://schemas.microsoft.com/office/drawing/2014/main" id="{5DF7547E-78EE-B891-209C-6AC483D19173}"/>
              </a:ext>
            </a:extLst>
          </p:cNvPr>
          <p:cNvSpPr txBox="1"/>
          <p:nvPr/>
        </p:nvSpPr>
        <p:spPr>
          <a:xfrm>
            <a:off x="1781643" y="2622747"/>
            <a:ext cx="2092751" cy="738664"/>
          </a:xfrm>
          <a:prstGeom prst="rect">
            <a:avLst/>
          </a:prstGeom>
          <a:noFill/>
        </p:spPr>
        <p:txBody>
          <a:bodyPr wrap="square" rtlCol="0">
            <a:spAutoFit/>
          </a:bodyPr>
          <a:lstStyle/>
          <a:p>
            <a:r>
              <a:rPr lang="el-GR" sz="1400" dirty="0">
                <a:solidFill>
                  <a:schemeClr val="bg1"/>
                </a:solidFill>
                <a:effectLst>
                  <a:outerShdw blurRad="50800" dist="38100" dir="2700000" algn="tl" rotWithShape="0">
                    <a:prstClr val="black">
                      <a:alpha val="40000"/>
                    </a:prstClr>
                  </a:outerShdw>
                </a:effectLst>
                <a:latin typeface="Bahnschrift" panose="020B0502040204020203" pitchFamily="34" charset="0"/>
                <a:cs typeface="Times New Roman" panose="02020603050405020304" pitchFamily="18" charset="0"/>
              </a:rPr>
              <a:t>Η συστηματική αύξηση της παραγωγικότητας και της εξωστρέφειας</a:t>
            </a:r>
            <a:endParaRPr lang="el-GR" sz="1400" dirty="0">
              <a:solidFill>
                <a:schemeClr val="bg1"/>
              </a:solidFill>
              <a:effectLst>
                <a:outerShdw blurRad="50800" dist="38100" dir="2700000" algn="tl" rotWithShape="0">
                  <a:prstClr val="black">
                    <a:alpha val="40000"/>
                  </a:prstClr>
                </a:outerShdw>
              </a:effectLst>
            </a:endParaRPr>
          </a:p>
        </p:txBody>
      </p:sp>
      <p:sp>
        <p:nvSpPr>
          <p:cNvPr id="11" name="TextBox 10">
            <a:extLst>
              <a:ext uri="{FF2B5EF4-FFF2-40B4-BE49-F238E27FC236}">
                <a16:creationId xmlns:a16="http://schemas.microsoft.com/office/drawing/2014/main" id="{B7131CC4-E8B2-9690-6436-6BC2C4D7013B}"/>
              </a:ext>
            </a:extLst>
          </p:cNvPr>
          <p:cNvSpPr txBox="1"/>
          <p:nvPr/>
        </p:nvSpPr>
        <p:spPr>
          <a:xfrm>
            <a:off x="4857614" y="2606460"/>
            <a:ext cx="2292285" cy="1169551"/>
          </a:xfrm>
          <a:prstGeom prst="rect">
            <a:avLst/>
          </a:prstGeom>
          <a:noFill/>
        </p:spPr>
        <p:txBody>
          <a:bodyPr wrap="square" rtlCol="0">
            <a:spAutoFit/>
          </a:bodyPr>
          <a:lstStyle/>
          <a:p>
            <a:r>
              <a:rPr lang="el-GR" sz="1400" dirty="0">
                <a:solidFill>
                  <a:schemeClr val="bg1"/>
                </a:solidFill>
                <a:effectLst>
                  <a:outerShdw blurRad="50800" dist="38100" dir="2700000" algn="tl" rotWithShape="0">
                    <a:prstClr val="black">
                      <a:alpha val="40000"/>
                    </a:prstClr>
                  </a:outerShdw>
                </a:effectLst>
                <a:latin typeface="Bahnschrift" panose="020B0502040204020203" pitchFamily="34" charset="0"/>
                <a:cs typeface="Times New Roman" panose="02020603050405020304" pitchFamily="18" charset="0"/>
              </a:rPr>
              <a:t>Η στενότερη σύνδεση των παραγωγικών τομέων της Περιφέρειας με την τεχνολογία και την καινοτομία</a:t>
            </a:r>
            <a:endParaRPr lang="el-GR" sz="1400" dirty="0">
              <a:solidFill>
                <a:schemeClr val="bg1"/>
              </a:solidFill>
              <a:effectLst>
                <a:outerShdw blurRad="50800" dist="38100" dir="2700000" algn="tl" rotWithShape="0">
                  <a:prstClr val="black">
                    <a:alpha val="40000"/>
                  </a:prstClr>
                </a:outerShdw>
              </a:effectLst>
            </a:endParaRPr>
          </a:p>
        </p:txBody>
      </p:sp>
      <p:sp>
        <p:nvSpPr>
          <p:cNvPr id="12" name="TextBox 11">
            <a:extLst>
              <a:ext uri="{FF2B5EF4-FFF2-40B4-BE49-F238E27FC236}">
                <a16:creationId xmlns:a16="http://schemas.microsoft.com/office/drawing/2014/main" id="{62350812-ED5B-17DA-E453-7BF1A04308EF}"/>
              </a:ext>
            </a:extLst>
          </p:cNvPr>
          <p:cNvSpPr txBox="1"/>
          <p:nvPr/>
        </p:nvSpPr>
        <p:spPr>
          <a:xfrm>
            <a:off x="7843099" y="2628781"/>
            <a:ext cx="2292285" cy="1600438"/>
          </a:xfrm>
          <a:prstGeom prst="rect">
            <a:avLst/>
          </a:prstGeom>
          <a:noFill/>
        </p:spPr>
        <p:txBody>
          <a:bodyPr wrap="square" rtlCol="0">
            <a:spAutoFit/>
          </a:bodyPr>
          <a:lstStyle/>
          <a:p>
            <a:r>
              <a:rPr lang="el-GR" sz="1400" dirty="0">
                <a:solidFill>
                  <a:schemeClr val="bg1"/>
                </a:solidFill>
                <a:effectLst>
                  <a:outerShdw blurRad="50800" dist="38100" dir="2700000" algn="tl" rotWithShape="0">
                    <a:prstClr val="black">
                      <a:alpha val="40000"/>
                    </a:prstClr>
                  </a:outerShdw>
                </a:effectLst>
                <a:latin typeface="Bahnschrift" panose="020B0502040204020203" pitchFamily="34" charset="0"/>
                <a:cs typeface="Times New Roman" panose="02020603050405020304" pitchFamily="18" charset="0"/>
              </a:rPr>
              <a:t>Η συστηματική εφαρμογή της διαδικασίας επιχειρηματικής ανακάλυψης σε Περιφερειακό επίπεδο και η αλληλεπίδραση της ΕΣΕΕ</a:t>
            </a:r>
            <a:endParaRPr lang="el-GR" sz="1400" dirty="0">
              <a:solidFill>
                <a:schemeClr val="bg1"/>
              </a:solidFill>
              <a:effectLst>
                <a:outerShdw blurRad="50800" dist="38100" dir="2700000" algn="tl" rotWithShape="0">
                  <a:prstClr val="black">
                    <a:alpha val="40000"/>
                  </a:prstClr>
                </a:outerShdw>
              </a:effectLst>
            </a:endParaRPr>
          </a:p>
        </p:txBody>
      </p:sp>
      <p:sp>
        <p:nvSpPr>
          <p:cNvPr id="13" name="TextBox 12">
            <a:extLst>
              <a:ext uri="{FF2B5EF4-FFF2-40B4-BE49-F238E27FC236}">
                <a16:creationId xmlns:a16="http://schemas.microsoft.com/office/drawing/2014/main" id="{075CF2E4-4B46-89A1-CEA7-CE38929FDADE}"/>
              </a:ext>
            </a:extLst>
          </p:cNvPr>
          <p:cNvSpPr txBox="1"/>
          <p:nvPr/>
        </p:nvSpPr>
        <p:spPr>
          <a:xfrm>
            <a:off x="1574277" y="5137481"/>
            <a:ext cx="8561107" cy="1354217"/>
          </a:xfrm>
          <a:prstGeom prst="rect">
            <a:avLst/>
          </a:prstGeom>
          <a:noFill/>
        </p:spPr>
        <p:txBody>
          <a:bodyPr wrap="square" rtlCol="0">
            <a:spAutoFit/>
          </a:bodyPr>
          <a:lstStyle/>
          <a:p>
            <a:pPr algn="ctr"/>
            <a:r>
              <a:rPr lang="el-GR" sz="1600" dirty="0">
                <a:latin typeface="Bahnschrift" panose="020B0502040204020203" pitchFamily="34" charset="0"/>
                <a:cs typeface="Times New Roman" panose="02020603050405020304" pitchFamily="18" charset="0"/>
              </a:rPr>
              <a:t>Ανάδειξη και εξειδίκευση των αναγκών και ευκαιριών για συνεργασία ερευνητικής κοινότητας-επιχειρήσεων και τον ψηφιακό μετασχηματισμό του δημοσίου τομέα και της οικονομίας, την ανάπτυξη και ανταγωνιστικότητα και την ενθάρρυνση της νεοφυούς, καινοτόμου και εξωστρεφούς επιχειρηματικότητας</a:t>
            </a:r>
            <a:endParaRPr lang="en-US" sz="1600" dirty="0">
              <a:latin typeface="Bahnschrift" panose="020B0502040204020203" pitchFamily="34" charset="0"/>
              <a:cs typeface="Times New Roman" panose="02020603050405020304" pitchFamily="18" charset="0"/>
            </a:endParaRPr>
          </a:p>
          <a:p>
            <a:pPr algn="ctr"/>
            <a:endParaRPr lang="el-GR" dirty="0"/>
          </a:p>
        </p:txBody>
      </p:sp>
      <p:sp>
        <p:nvSpPr>
          <p:cNvPr id="6" name="TextBox 5">
            <a:extLst>
              <a:ext uri="{FF2B5EF4-FFF2-40B4-BE49-F238E27FC236}">
                <a16:creationId xmlns:a16="http://schemas.microsoft.com/office/drawing/2014/main" id="{5481745F-669A-7574-A472-7177132FDB52}"/>
              </a:ext>
            </a:extLst>
          </p:cNvPr>
          <p:cNvSpPr txBox="1"/>
          <p:nvPr/>
        </p:nvSpPr>
        <p:spPr>
          <a:xfrm>
            <a:off x="1463963" y="1478626"/>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1</a:t>
            </a:r>
          </a:p>
        </p:txBody>
      </p:sp>
      <p:sp>
        <p:nvSpPr>
          <p:cNvPr id="7" name="TextBox 6">
            <a:extLst>
              <a:ext uri="{FF2B5EF4-FFF2-40B4-BE49-F238E27FC236}">
                <a16:creationId xmlns:a16="http://schemas.microsoft.com/office/drawing/2014/main" id="{B893A2BE-1ADF-9945-E108-FD9C98369D79}"/>
              </a:ext>
            </a:extLst>
          </p:cNvPr>
          <p:cNvSpPr txBox="1"/>
          <p:nvPr/>
        </p:nvSpPr>
        <p:spPr>
          <a:xfrm>
            <a:off x="4651748" y="1463765"/>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2</a:t>
            </a:r>
          </a:p>
        </p:txBody>
      </p:sp>
      <p:sp>
        <p:nvSpPr>
          <p:cNvPr id="14" name="TextBox 13">
            <a:extLst>
              <a:ext uri="{FF2B5EF4-FFF2-40B4-BE49-F238E27FC236}">
                <a16:creationId xmlns:a16="http://schemas.microsoft.com/office/drawing/2014/main" id="{C0D07E27-FACD-C064-AFB9-C3855DAF7CE6}"/>
              </a:ext>
            </a:extLst>
          </p:cNvPr>
          <p:cNvSpPr txBox="1"/>
          <p:nvPr/>
        </p:nvSpPr>
        <p:spPr>
          <a:xfrm>
            <a:off x="7764544" y="1494205"/>
            <a:ext cx="988291" cy="1107996"/>
          </a:xfrm>
          <a:prstGeom prst="rect">
            <a:avLst/>
          </a:prstGeom>
          <a:noFill/>
        </p:spPr>
        <p:txBody>
          <a:bodyPr wrap="square" rtlCol="0">
            <a:spAutoFit/>
          </a:bodyPr>
          <a:lstStyle/>
          <a:p>
            <a:r>
              <a:rPr lang="el-GR" sz="6600" b="1" dirty="0">
                <a:solidFill>
                  <a:srgbClr val="05306F"/>
                </a:solidFill>
                <a:effectLst>
                  <a:outerShdw blurRad="38100" dist="38100" dir="2700000" algn="tl">
                    <a:srgbClr val="000000">
                      <a:alpha val="43137"/>
                    </a:srgbClr>
                  </a:outerShdw>
                </a:effectLst>
                <a:latin typeface="Bahnschrift" panose="020B0502040204020203" pitchFamily="34" charset="0"/>
              </a:rPr>
              <a:t>3</a:t>
            </a:r>
          </a:p>
        </p:txBody>
      </p:sp>
    </p:spTree>
    <p:extLst>
      <p:ext uri="{BB962C8B-B14F-4D97-AF65-F5344CB8AC3E}">
        <p14:creationId xmlns:p14="http://schemas.microsoft.com/office/powerpoint/2010/main" val="2658388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Θέση κειμένου 2">
            <a:extLst>
              <a:ext uri="{FF2B5EF4-FFF2-40B4-BE49-F238E27FC236}">
                <a16:creationId xmlns:a16="http://schemas.microsoft.com/office/drawing/2014/main" id="{38C6ADBF-2FDB-AB16-56A7-84510844291D}"/>
              </a:ext>
            </a:extLst>
          </p:cNvPr>
          <p:cNvSpPr txBox="1">
            <a:spLocks/>
          </p:cNvSpPr>
          <p:nvPr/>
        </p:nvSpPr>
        <p:spPr>
          <a:xfrm>
            <a:off x="4581237" y="542840"/>
            <a:ext cx="7158184" cy="1507565"/>
          </a:xfrm>
          <a:prstGeom prst="rect">
            <a:avLst/>
          </a:prstGeom>
        </p:spPr>
        <p:txBody>
          <a:bodyPr>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l-GR" sz="7200" dirty="0">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ΠΡΟΤΕΡΑΙΟΤΗΤΑ</a:t>
            </a:r>
            <a:r>
              <a:rPr lang="el-GR" sz="7200" dirty="0">
                <a:solidFill>
                  <a:schemeClr val="bg1"/>
                </a:solidFill>
                <a:effectLst>
                  <a:outerShdw blurRad="38100" dist="38100" dir="2700000" algn="tl">
                    <a:srgbClr val="000000">
                      <a:alpha val="43137"/>
                    </a:srgbClr>
                  </a:outerShdw>
                </a:effectLst>
                <a:latin typeface="Bahnschrift Condensed" panose="020B0502040204020203" pitchFamily="34" charset="0"/>
                <a:cs typeface="Times New Roman" panose="02020603050405020304" pitchFamily="18" charset="0"/>
              </a:rPr>
              <a:t> </a:t>
            </a:r>
            <a:r>
              <a:rPr lang="el-GR" sz="7000" dirty="0">
                <a:latin typeface="Bahnschrift Condensed" panose="020B0502040204020203" pitchFamily="34" charset="0"/>
                <a:cs typeface="Times New Roman" panose="02020603050405020304" pitchFamily="18" charset="0"/>
              </a:rPr>
              <a:t>1</a:t>
            </a:r>
          </a:p>
          <a:p>
            <a:pPr marL="0" indent="0" algn="r">
              <a:lnSpc>
                <a:spcPct val="120000"/>
              </a:lnSpc>
              <a:buNone/>
            </a:pPr>
            <a:r>
              <a:rPr lang="el-GR" sz="3800" dirty="0">
                <a:latin typeface="Bahnschrift Condensed" panose="020B0502040204020203" pitchFamily="34" charset="0"/>
                <a:cs typeface="Times New Roman" panose="02020603050405020304" pitchFamily="18" charset="0"/>
              </a:rPr>
              <a:t>Βελτίωση της ανταγωνιστικότητας στην παραγωγή, ενδυνάμωση της επιχειρηματικότητας με όρους καινοτομίας, εξωστρέφειας και ψηφιακής ενίσχυσης στην Περιφέρεια Δυτικής Ελλάδας</a:t>
            </a:r>
            <a:br>
              <a:rPr lang="el-GR" sz="1800" b="1" i="1" dirty="0">
                <a:latin typeface="Bahnschrift" panose="020B0502040204020203" pitchFamily="34" charset="0"/>
              </a:rPr>
            </a:br>
            <a:endParaRPr lang="en-US" sz="2400" dirty="0">
              <a:latin typeface="Bahnschrift" panose="020B0502040204020203" pitchFamily="34" charset="0"/>
            </a:endParaRPr>
          </a:p>
        </p:txBody>
      </p:sp>
      <p:sp>
        <p:nvSpPr>
          <p:cNvPr id="6" name="Επτάγωνο 5">
            <a:extLst>
              <a:ext uri="{FF2B5EF4-FFF2-40B4-BE49-F238E27FC236}">
                <a16:creationId xmlns:a16="http://schemas.microsoft.com/office/drawing/2014/main" id="{AFD243D3-D7BF-BD7F-9839-DE5CA9D2EDE7}"/>
              </a:ext>
            </a:extLst>
          </p:cNvPr>
          <p:cNvSpPr/>
          <p:nvPr/>
        </p:nvSpPr>
        <p:spPr>
          <a:xfrm>
            <a:off x="1209963" y="2068943"/>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Επτάγωνο 6">
            <a:extLst>
              <a:ext uri="{FF2B5EF4-FFF2-40B4-BE49-F238E27FC236}">
                <a16:creationId xmlns:a16="http://schemas.microsoft.com/office/drawing/2014/main" id="{F15113DE-90CA-4872-29C3-7FEEBA88C79D}"/>
              </a:ext>
            </a:extLst>
          </p:cNvPr>
          <p:cNvSpPr/>
          <p:nvPr/>
        </p:nvSpPr>
        <p:spPr>
          <a:xfrm>
            <a:off x="4535060" y="2068944"/>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Επτάγωνο 7">
            <a:extLst>
              <a:ext uri="{FF2B5EF4-FFF2-40B4-BE49-F238E27FC236}">
                <a16:creationId xmlns:a16="http://schemas.microsoft.com/office/drawing/2014/main" id="{044E0FE3-F63E-DB2C-C479-20BCF662FFF1}"/>
              </a:ext>
            </a:extLst>
          </p:cNvPr>
          <p:cNvSpPr/>
          <p:nvPr/>
        </p:nvSpPr>
        <p:spPr>
          <a:xfrm>
            <a:off x="7564578" y="2075870"/>
            <a:ext cx="1320800" cy="1320800"/>
          </a:xfrm>
          <a:prstGeom prst="heptagon">
            <a:avLst/>
          </a:prstGeom>
          <a:noFill/>
          <a:ln w="76200">
            <a:solidFill>
              <a:srgbClr val="35CFD3"/>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TextBox 8">
            <a:extLst>
              <a:ext uri="{FF2B5EF4-FFF2-40B4-BE49-F238E27FC236}">
                <a16:creationId xmlns:a16="http://schemas.microsoft.com/office/drawing/2014/main" id="{D275A0E6-9B06-8A50-DDFB-2DF6B0FFC5F5}"/>
              </a:ext>
            </a:extLst>
          </p:cNvPr>
          <p:cNvSpPr txBox="1"/>
          <p:nvPr/>
        </p:nvSpPr>
        <p:spPr>
          <a:xfrm>
            <a:off x="1516950" y="2431576"/>
            <a:ext cx="886691" cy="646331"/>
          </a:xfrm>
          <a:prstGeom prst="rect">
            <a:avLst/>
          </a:prstGeom>
          <a:noFill/>
        </p:spPr>
        <p:txBody>
          <a:bodyPr wrap="square" rtlCol="0">
            <a:spAutoFit/>
          </a:bodyPr>
          <a:lstStyle/>
          <a:p>
            <a:pPr algn="just"/>
            <a:r>
              <a:rPr lang="el-GR" dirty="0">
                <a:latin typeface="Bahnschrift Condensed" panose="020B0502040204020203" pitchFamily="34" charset="0"/>
              </a:rPr>
              <a:t>ΕΙΔΙΚΟΣ ΣΤΟΧΟΣ</a:t>
            </a:r>
          </a:p>
        </p:txBody>
      </p:sp>
      <p:sp>
        <p:nvSpPr>
          <p:cNvPr id="10" name="TextBox 9">
            <a:extLst>
              <a:ext uri="{FF2B5EF4-FFF2-40B4-BE49-F238E27FC236}">
                <a16:creationId xmlns:a16="http://schemas.microsoft.com/office/drawing/2014/main" id="{458FEBC7-9C51-4328-EE88-94CACDEC759A}"/>
              </a:ext>
            </a:extLst>
          </p:cNvPr>
          <p:cNvSpPr txBox="1"/>
          <p:nvPr/>
        </p:nvSpPr>
        <p:spPr>
          <a:xfrm>
            <a:off x="4618065" y="2331332"/>
            <a:ext cx="1154789" cy="923330"/>
          </a:xfrm>
          <a:prstGeom prst="rect">
            <a:avLst/>
          </a:prstGeom>
          <a:noFill/>
        </p:spPr>
        <p:txBody>
          <a:bodyPr wrap="square" rtlCol="0">
            <a:spAutoFit/>
          </a:bodyPr>
          <a:lstStyle/>
          <a:p>
            <a:pPr algn="ctr"/>
            <a:r>
              <a:rPr lang="el-GR" dirty="0">
                <a:latin typeface="Bahnschrift Condensed" panose="020B0502040204020203" pitchFamily="34" charset="0"/>
              </a:rPr>
              <a:t>ΠΟΣΟΣΤΟ</a:t>
            </a:r>
          </a:p>
          <a:p>
            <a:pPr algn="ctr"/>
            <a:r>
              <a:rPr lang="el-GR" dirty="0">
                <a:latin typeface="Bahnschrift Condensed" panose="020B0502040204020203" pitchFamily="34" charset="0"/>
              </a:rPr>
              <a:t>ΚΑΤΑΝΟΜΗΣ ΠΟΡΩΝ </a:t>
            </a:r>
          </a:p>
        </p:txBody>
      </p:sp>
      <p:sp>
        <p:nvSpPr>
          <p:cNvPr id="11" name="TextBox 10">
            <a:extLst>
              <a:ext uri="{FF2B5EF4-FFF2-40B4-BE49-F238E27FC236}">
                <a16:creationId xmlns:a16="http://schemas.microsoft.com/office/drawing/2014/main" id="{2AB59590-E758-85CD-F059-B419F7EA2A6C}"/>
              </a:ext>
            </a:extLst>
          </p:cNvPr>
          <p:cNvSpPr txBox="1"/>
          <p:nvPr/>
        </p:nvSpPr>
        <p:spPr>
          <a:xfrm>
            <a:off x="7707741" y="2331332"/>
            <a:ext cx="1052945" cy="923330"/>
          </a:xfrm>
          <a:prstGeom prst="rect">
            <a:avLst/>
          </a:prstGeom>
          <a:noFill/>
        </p:spPr>
        <p:txBody>
          <a:bodyPr wrap="square" rtlCol="0">
            <a:spAutoFit/>
          </a:bodyPr>
          <a:lstStyle/>
          <a:p>
            <a:pPr algn="ctr"/>
            <a:r>
              <a:rPr lang="el-GR" dirty="0">
                <a:latin typeface="Bahnschrift Condensed" panose="020B0502040204020203" pitchFamily="34" charset="0"/>
              </a:rPr>
              <a:t>Π/Υ ΑΝΑ ΕΙΔΙΚΟ ΣΤΟΧΟ</a:t>
            </a:r>
          </a:p>
        </p:txBody>
      </p:sp>
      <p:sp>
        <p:nvSpPr>
          <p:cNvPr id="12" name="TextBox 11">
            <a:extLst>
              <a:ext uri="{FF2B5EF4-FFF2-40B4-BE49-F238E27FC236}">
                <a16:creationId xmlns:a16="http://schemas.microsoft.com/office/drawing/2014/main" id="{BEF0C0F3-4177-176D-A32D-AA8BD36CE6AD}"/>
              </a:ext>
            </a:extLst>
          </p:cNvPr>
          <p:cNvSpPr txBox="1"/>
          <p:nvPr/>
        </p:nvSpPr>
        <p:spPr>
          <a:xfrm>
            <a:off x="322012" y="3819484"/>
            <a:ext cx="3811606" cy="738664"/>
          </a:xfrm>
          <a:prstGeom prst="rect">
            <a:avLst/>
          </a:prstGeom>
          <a:noFill/>
        </p:spPr>
        <p:txBody>
          <a:bodyPr wrap="square" rtlCol="0">
            <a:spAutoFit/>
          </a:bodyPr>
          <a:lstStyle/>
          <a:p>
            <a:r>
              <a:rPr lang="el-GR" sz="1400" dirty="0">
                <a:solidFill>
                  <a:srgbClr val="E1A327"/>
                </a:solidFill>
                <a:latin typeface="Bahnschrift" panose="020B0502040204020203" pitchFamily="34" charset="0"/>
              </a:rPr>
              <a:t>1.</a:t>
            </a:r>
            <a:r>
              <a:rPr lang="en-US" sz="1400" dirty="0" err="1">
                <a:solidFill>
                  <a:srgbClr val="E1A327"/>
                </a:solidFill>
                <a:latin typeface="Bahnschrift" panose="020B0502040204020203" pitchFamily="34" charset="0"/>
              </a:rPr>
              <a:t>i</a:t>
            </a:r>
            <a:r>
              <a:rPr lang="en-US" sz="1400" dirty="0">
                <a:solidFill>
                  <a:srgbClr val="E1A327"/>
                </a:solidFill>
                <a:latin typeface="Bahnschrift" panose="020B0502040204020203" pitchFamily="34" charset="0"/>
              </a:rPr>
              <a:t> </a:t>
            </a:r>
            <a:r>
              <a:rPr lang="el-GR" sz="1400" dirty="0">
                <a:effectLst/>
                <a:latin typeface="Bahnschrift" panose="020B0502040204020203" pitchFamily="34" charset="0"/>
                <a:ea typeface="Calibri" panose="020F0502020204030204" pitchFamily="34" charset="0"/>
              </a:rPr>
              <a:t>Ανάπτυξη και ενίσχυση των ικανοτήτων έρευνας και καινοτομίας και αξιοποίηση των</a:t>
            </a:r>
          </a:p>
          <a:p>
            <a:r>
              <a:rPr lang="el-GR" sz="1400" dirty="0">
                <a:effectLst/>
                <a:latin typeface="Bahnschrift" panose="020B0502040204020203" pitchFamily="34" charset="0"/>
                <a:ea typeface="Calibri" panose="020F0502020204030204" pitchFamily="34" charset="0"/>
              </a:rPr>
              <a:t>προηγμένων τεχνολογιών</a:t>
            </a:r>
            <a:endParaRPr lang="el-GR" sz="1400" dirty="0">
              <a:latin typeface="Bahnschrift" panose="020B0502040204020203" pitchFamily="34" charset="0"/>
            </a:endParaRPr>
          </a:p>
        </p:txBody>
      </p:sp>
      <p:sp>
        <p:nvSpPr>
          <p:cNvPr id="13" name="TextBox 12">
            <a:extLst>
              <a:ext uri="{FF2B5EF4-FFF2-40B4-BE49-F238E27FC236}">
                <a16:creationId xmlns:a16="http://schemas.microsoft.com/office/drawing/2014/main" id="{125DA5C5-18F7-8F4B-3ACA-F8362F9220E4}"/>
              </a:ext>
            </a:extLst>
          </p:cNvPr>
          <p:cNvSpPr txBox="1"/>
          <p:nvPr/>
        </p:nvSpPr>
        <p:spPr>
          <a:xfrm>
            <a:off x="322012" y="4658141"/>
            <a:ext cx="4323619" cy="738664"/>
          </a:xfrm>
          <a:prstGeom prst="rect">
            <a:avLst/>
          </a:prstGeom>
          <a:noFill/>
        </p:spPr>
        <p:txBody>
          <a:bodyPr wrap="square" rtlCol="0">
            <a:spAutoFit/>
          </a:bodyPr>
          <a:lstStyle/>
          <a:p>
            <a:r>
              <a:rPr lang="el-GR" sz="1400" dirty="0">
                <a:solidFill>
                  <a:srgbClr val="E1A327"/>
                </a:solidFill>
                <a:latin typeface="Bahnschrift" panose="020B0502040204020203" pitchFamily="34" charset="0"/>
              </a:rPr>
              <a:t>1.</a:t>
            </a:r>
            <a:r>
              <a:rPr lang="en-US" sz="1400" dirty="0">
                <a:solidFill>
                  <a:srgbClr val="E1A327"/>
                </a:solidFill>
                <a:latin typeface="Bahnschrift" panose="020B0502040204020203" pitchFamily="34" charset="0"/>
              </a:rPr>
              <a:t>ii </a:t>
            </a:r>
            <a:r>
              <a:rPr lang="el-GR" sz="1400" dirty="0">
                <a:effectLst/>
                <a:latin typeface="Bahnschrift" panose="020B0502040204020203" pitchFamily="34" charset="0"/>
                <a:ea typeface="Calibri" panose="020F0502020204030204" pitchFamily="34" charset="0"/>
              </a:rPr>
              <a:t>Αξιοποίηση των οφελών της ψηφιοποίησης για τους πολίτες, τις εταιρείες, τους ερευνητικούς</a:t>
            </a:r>
          </a:p>
          <a:p>
            <a:r>
              <a:rPr lang="el-GR" sz="1400" dirty="0">
                <a:effectLst/>
                <a:latin typeface="Bahnschrift" panose="020B0502040204020203" pitchFamily="34" charset="0"/>
                <a:ea typeface="Calibri" panose="020F0502020204030204" pitchFamily="34" charset="0"/>
              </a:rPr>
              <a:t>οργανισμούς και τις δημόσιες αρχές</a:t>
            </a:r>
            <a:endParaRPr lang="el-GR" sz="1400" dirty="0">
              <a:latin typeface="Bahnschrift" panose="020B0502040204020203" pitchFamily="34" charset="0"/>
            </a:endParaRPr>
          </a:p>
        </p:txBody>
      </p:sp>
      <p:sp>
        <p:nvSpPr>
          <p:cNvPr id="14" name="TextBox 13">
            <a:extLst>
              <a:ext uri="{FF2B5EF4-FFF2-40B4-BE49-F238E27FC236}">
                <a16:creationId xmlns:a16="http://schemas.microsoft.com/office/drawing/2014/main" id="{81773CE0-5D7B-FAB5-7789-6049BF28AB80}"/>
              </a:ext>
            </a:extLst>
          </p:cNvPr>
          <p:cNvSpPr txBox="1"/>
          <p:nvPr/>
        </p:nvSpPr>
        <p:spPr>
          <a:xfrm>
            <a:off x="377452" y="5480720"/>
            <a:ext cx="4323619" cy="954107"/>
          </a:xfrm>
          <a:prstGeom prst="rect">
            <a:avLst/>
          </a:prstGeom>
          <a:noFill/>
        </p:spPr>
        <p:txBody>
          <a:bodyPr wrap="square" rtlCol="0">
            <a:spAutoFit/>
          </a:bodyPr>
          <a:lstStyle/>
          <a:p>
            <a:r>
              <a:rPr lang="el-GR" sz="1400" dirty="0">
                <a:solidFill>
                  <a:srgbClr val="E1A327"/>
                </a:solidFill>
                <a:latin typeface="Bahnschrift" panose="020B0502040204020203" pitchFamily="34" charset="0"/>
              </a:rPr>
              <a:t>1.</a:t>
            </a:r>
            <a:r>
              <a:rPr lang="en-US" sz="1400" dirty="0">
                <a:solidFill>
                  <a:srgbClr val="E1A327"/>
                </a:solidFill>
                <a:latin typeface="Bahnschrift" panose="020B0502040204020203" pitchFamily="34" charset="0"/>
              </a:rPr>
              <a:t>iii </a:t>
            </a:r>
            <a:r>
              <a:rPr lang="el-GR" sz="1400" dirty="0">
                <a:effectLst/>
                <a:latin typeface="Bahnschrift" panose="020B0502040204020203" pitchFamily="34" charset="0"/>
                <a:ea typeface="Calibri" panose="020F0502020204030204" pitchFamily="34" charset="0"/>
              </a:rPr>
              <a:t>Ενίσχυση της βιώσιμης ανάπτυξης και της ανταγωνιστικότητας των ΜΜΕ και δημιουργία</a:t>
            </a:r>
          </a:p>
          <a:p>
            <a:r>
              <a:rPr lang="el-GR" sz="1400" dirty="0">
                <a:effectLst/>
                <a:latin typeface="Bahnschrift" panose="020B0502040204020203" pitchFamily="34" charset="0"/>
                <a:ea typeface="Calibri" panose="020F0502020204030204" pitchFamily="34" charset="0"/>
              </a:rPr>
              <a:t>θέσεων εργασίας στις ΜΜΕ, μεταξύ άλλων μέσω παραγωγικών επενδύσεων</a:t>
            </a:r>
            <a:endParaRPr lang="el-GR" sz="1200" dirty="0">
              <a:latin typeface="Arial Nova" panose="020B0504020202020204" pitchFamily="34" charset="0"/>
            </a:endParaRPr>
          </a:p>
        </p:txBody>
      </p:sp>
      <p:sp>
        <p:nvSpPr>
          <p:cNvPr id="15" name="TextBox 14">
            <a:extLst>
              <a:ext uri="{FF2B5EF4-FFF2-40B4-BE49-F238E27FC236}">
                <a16:creationId xmlns:a16="http://schemas.microsoft.com/office/drawing/2014/main" id="{F55D7403-9023-D272-80D6-27D23E4577D4}"/>
              </a:ext>
            </a:extLst>
          </p:cNvPr>
          <p:cNvSpPr txBox="1"/>
          <p:nvPr/>
        </p:nvSpPr>
        <p:spPr>
          <a:xfrm>
            <a:off x="4488880" y="3819484"/>
            <a:ext cx="1542472" cy="677108"/>
          </a:xfrm>
          <a:prstGeom prst="rect">
            <a:avLst/>
          </a:prstGeom>
          <a:noFill/>
        </p:spPr>
        <p:txBody>
          <a:bodyPr wrap="square" rtlCol="0">
            <a:spAutoFit/>
          </a:bodyPr>
          <a:lstStyle/>
          <a:p>
            <a:pPr algn="ctr"/>
            <a:r>
              <a:rPr lang="el-GR" dirty="0">
                <a:solidFill>
                  <a:srgbClr val="E1A327"/>
                </a:solidFill>
                <a:latin typeface="Bahnschrift" panose="020B0502040204020203" pitchFamily="34" charset="0"/>
                <a:cs typeface="Times New Roman" panose="02020603050405020304" pitchFamily="18" charset="0"/>
              </a:rPr>
              <a:t>24%</a:t>
            </a:r>
            <a:r>
              <a:rPr lang="el-GR" b="0" i="0" u="none" strike="noStrike" dirty="0">
                <a:solidFill>
                  <a:srgbClr val="E1A327"/>
                </a:solidFill>
                <a:latin typeface="Bahnschrift" panose="020B0502040204020203" pitchFamily="34" charset="0"/>
                <a:cs typeface="Times New Roman" panose="02020603050405020304" pitchFamily="18" charset="0"/>
              </a:rPr>
              <a:t> </a:t>
            </a:r>
            <a:endParaRPr lang="en-US" b="0" i="0" u="none" strike="noStrike" dirty="0">
              <a:solidFill>
                <a:srgbClr val="E1A327"/>
              </a:solidFill>
              <a:latin typeface="Bahnschrift" panose="020B0502040204020203" pitchFamily="34" charset="0"/>
              <a:cs typeface="Times New Roman" panose="02020603050405020304" pitchFamily="18" charset="0"/>
            </a:endParaRPr>
          </a:p>
          <a:p>
            <a:endParaRPr lang="el-GR" sz="2000" dirty="0">
              <a:latin typeface="Bahnschrift" panose="020B0502040204020203" pitchFamily="34" charset="0"/>
            </a:endParaRPr>
          </a:p>
        </p:txBody>
      </p:sp>
      <p:sp>
        <p:nvSpPr>
          <p:cNvPr id="16" name="TextBox 15">
            <a:extLst>
              <a:ext uri="{FF2B5EF4-FFF2-40B4-BE49-F238E27FC236}">
                <a16:creationId xmlns:a16="http://schemas.microsoft.com/office/drawing/2014/main" id="{C7E86BE6-21DC-9D2F-31B2-64DF130201E9}"/>
              </a:ext>
            </a:extLst>
          </p:cNvPr>
          <p:cNvSpPr txBox="1"/>
          <p:nvPr/>
        </p:nvSpPr>
        <p:spPr>
          <a:xfrm>
            <a:off x="4412683" y="4698357"/>
            <a:ext cx="1694866" cy="800219"/>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12%</a:t>
            </a:r>
            <a:endParaRPr lang="en-US" b="0" i="0" u="none" strike="noStrike" dirty="0">
              <a:solidFill>
                <a:srgbClr val="E1A327"/>
              </a:solidFill>
              <a:latin typeface="Bahnschrift" panose="020B0502040204020203" pitchFamily="34" charset="0"/>
              <a:cs typeface="Times New Roman" panose="02020603050405020304" pitchFamily="18" charset="0"/>
            </a:endParaRPr>
          </a:p>
          <a:p>
            <a:endParaRPr lang="el-GR" sz="2800" dirty="0">
              <a:latin typeface="Bahnschrift" panose="020B0502040204020203" pitchFamily="34" charset="0"/>
            </a:endParaRPr>
          </a:p>
        </p:txBody>
      </p:sp>
      <p:sp>
        <p:nvSpPr>
          <p:cNvPr id="18" name="TextBox 17">
            <a:extLst>
              <a:ext uri="{FF2B5EF4-FFF2-40B4-BE49-F238E27FC236}">
                <a16:creationId xmlns:a16="http://schemas.microsoft.com/office/drawing/2014/main" id="{1510B2FA-6F74-601A-B4E8-8F48186AAB59}"/>
              </a:ext>
            </a:extLst>
          </p:cNvPr>
          <p:cNvSpPr txBox="1"/>
          <p:nvPr/>
        </p:nvSpPr>
        <p:spPr>
          <a:xfrm>
            <a:off x="4449624" y="5531578"/>
            <a:ext cx="1620983" cy="800219"/>
          </a:xfrm>
          <a:prstGeom prst="rect">
            <a:avLst/>
          </a:prstGeom>
          <a:noFill/>
        </p:spPr>
        <p:txBody>
          <a:bodyPr wrap="square" rtlCol="0">
            <a:spAutoFit/>
          </a:bodyPr>
          <a:lstStyle/>
          <a:p>
            <a:pPr algn="ctr" fontAlgn="ctr"/>
            <a:r>
              <a:rPr lang="el-GR" dirty="0">
                <a:solidFill>
                  <a:srgbClr val="E1A327"/>
                </a:solidFill>
                <a:latin typeface="Bahnschrift" panose="020B0502040204020203" pitchFamily="34" charset="0"/>
                <a:cs typeface="Times New Roman" panose="02020603050405020304" pitchFamily="18" charset="0"/>
              </a:rPr>
              <a:t>64%</a:t>
            </a:r>
            <a:endParaRPr lang="en-US" b="0" i="0" u="none" strike="noStrike" dirty="0">
              <a:solidFill>
                <a:srgbClr val="E1A327"/>
              </a:solidFill>
              <a:latin typeface="Bahnschrift" panose="020B0502040204020203" pitchFamily="34" charset="0"/>
              <a:cs typeface="Times New Roman" panose="02020603050405020304" pitchFamily="18" charset="0"/>
            </a:endParaRPr>
          </a:p>
          <a:p>
            <a:endParaRPr lang="el-GR" sz="2800" dirty="0">
              <a:latin typeface="Bahnschrift" panose="020B0502040204020203" pitchFamily="34" charset="0"/>
            </a:endParaRPr>
          </a:p>
        </p:txBody>
      </p:sp>
      <p:sp>
        <p:nvSpPr>
          <p:cNvPr id="19" name="TextBox 18">
            <a:extLst>
              <a:ext uri="{FF2B5EF4-FFF2-40B4-BE49-F238E27FC236}">
                <a16:creationId xmlns:a16="http://schemas.microsoft.com/office/drawing/2014/main" id="{A57F62D5-96B1-077B-122A-B9F3F3101B69}"/>
              </a:ext>
            </a:extLst>
          </p:cNvPr>
          <p:cNvSpPr txBox="1"/>
          <p:nvPr/>
        </p:nvSpPr>
        <p:spPr>
          <a:xfrm>
            <a:off x="7453741" y="3781047"/>
            <a:ext cx="1542472" cy="738664"/>
          </a:xfrm>
          <a:prstGeom prst="rect">
            <a:avLst/>
          </a:prstGeom>
          <a:noFill/>
        </p:spPr>
        <p:txBody>
          <a:bodyPr wrap="square" rtlCol="0">
            <a:spAutoFit/>
          </a:bodyPr>
          <a:lstStyle/>
          <a:p>
            <a:pPr algn="r" fontAlgn="ctr"/>
            <a:r>
              <a:rPr lang="en-US" u="none" strike="noStrike" dirty="0">
                <a:effectLst/>
                <a:latin typeface="Bahnschrift" panose="020B0502040204020203" pitchFamily="34" charset="0"/>
              </a:rPr>
              <a:t>1</a:t>
            </a:r>
            <a:r>
              <a:rPr lang="el-GR" u="none" strike="noStrike" dirty="0">
                <a:effectLst/>
                <a:latin typeface="Bahnschrift" panose="020B0502040204020203" pitchFamily="34" charset="0"/>
              </a:rPr>
              <a:t>7.00</a:t>
            </a:r>
            <a:r>
              <a:rPr lang="en-US" u="none" strike="noStrike" dirty="0">
                <a:effectLst/>
                <a:latin typeface="Bahnschrift" panose="020B0502040204020203" pitchFamily="34" charset="0"/>
              </a:rPr>
              <a:t>0</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0" name="TextBox 19">
            <a:extLst>
              <a:ext uri="{FF2B5EF4-FFF2-40B4-BE49-F238E27FC236}">
                <a16:creationId xmlns:a16="http://schemas.microsoft.com/office/drawing/2014/main" id="{6880642C-1D05-2F15-943C-C6A1F13C5FF7}"/>
              </a:ext>
            </a:extLst>
          </p:cNvPr>
          <p:cNvSpPr txBox="1"/>
          <p:nvPr/>
        </p:nvSpPr>
        <p:spPr>
          <a:xfrm>
            <a:off x="7453741" y="4669256"/>
            <a:ext cx="1542472" cy="738664"/>
          </a:xfrm>
          <a:prstGeom prst="rect">
            <a:avLst/>
          </a:prstGeom>
          <a:noFill/>
        </p:spPr>
        <p:txBody>
          <a:bodyPr wrap="square" rtlCol="0">
            <a:spAutoFit/>
          </a:bodyPr>
          <a:lstStyle/>
          <a:p>
            <a:pPr algn="r" fontAlgn="ctr"/>
            <a:r>
              <a:rPr lang="el-GR" u="none" strike="noStrike" dirty="0">
                <a:effectLst/>
                <a:latin typeface="Bahnschrift" panose="020B0502040204020203" pitchFamily="34" charset="0"/>
              </a:rPr>
              <a:t>8.3</a:t>
            </a:r>
            <a:r>
              <a:rPr lang="en-US" u="none" strike="noStrike" dirty="0">
                <a:effectLst/>
                <a:latin typeface="Bahnschrift" panose="020B0502040204020203" pitchFamily="34" charset="0"/>
              </a:rPr>
              <a:t>04</a:t>
            </a:r>
            <a:r>
              <a:rPr lang="el-GR" u="none" strike="noStrike" dirty="0">
                <a:effectLst/>
                <a:latin typeface="Bahnschrift" panose="020B0502040204020203" pitchFamily="34" charset="0"/>
              </a:rPr>
              <a:t>.</a:t>
            </a:r>
            <a:r>
              <a:rPr lang="en-US" u="none" strike="noStrike" dirty="0">
                <a:effectLst/>
                <a:latin typeface="Bahnschrift" panose="020B0502040204020203" pitchFamily="34" charset="0"/>
              </a:rPr>
              <a:t>450</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1" name="TextBox 20">
            <a:extLst>
              <a:ext uri="{FF2B5EF4-FFF2-40B4-BE49-F238E27FC236}">
                <a16:creationId xmlns:a16="http://schemas.microsoft.com/office/drawing/2014/main" id="{E46598D4-39F1-5B71-900E-36DFCD5ED142}"/>
              </a:ext>
            </a:extLst>
          </p:cNvPr>
          <p:cNvSpPr txBox="1"/>
          <p:nvPr/>
        </p:nvSpPr>
        <p:spPr>
          <a:xfrm>
            <a:off x="7453741" y="5622816"/>
            <a:ext cx="1542472" cy="738664"/>
          </a:xfrm>
          <a:prstGeom prst="rect">
            <a:avLst/>
          </a:prstGeom>
          <a:noFill/>
        </p:spPr>
        <p:txBody>
          <a:bodyPr wrap="square" rtlCol="0">
            <a:spAutoFit/>
          </a:bodyPr>
          <a:lstStyle/>
          <a:p>
            <a:pPr algn="r" fontAlgn="ctr"/>
            <a:r>
              <a:rPr lang="el-GR" u="none" strike="noStrike" dirty="0">
                <a:effectLst/>
                <a:latin typeface="Bahnschrift" panose="020B0502040204020203" pitchFamily="34" charset="0"/>
              </a:rPr>
              <a:t>45.500.</a:t>
            </a:r>
            <a:r>
              <a:rPr lang="en-US" u="none" strike="noStrike" dirty="0">
                <a:effectLst/>
                <a:latin typeface="Bahnschrift" panose="020B0502040204020203" pitchFamily="34" charset="0"/>
              </a:rPr>
              <a:t>000</a:t>
            </a:r>
            <a:r>
              <a:rPr lang="el-GR" u="none" strike="noStrike" dirty="0">
                <a:effectLst/>
                <a:latin typeface="Bahnschrift" panose="020B0502040204020203" pitchFamily="34" charset="0"/>
              </a:rPr>
              <a:t> €</a:t>
            </a:r>
            <a:endParaRPr lang="en-US" b="0" i="0" u="none" strike="noStrike" dirty="0">
              <a:effectLst/>
              <a:latin typeface="Bahnschrift" panose="020B0502040204020203" pitchFamily="34" charset="0"/>
              <a:cs typeface="Times New Roman" panose="02020603050405020304" pitchFamily="18" charset="0"/>
            </a:endParaRPr>
          </a:p>
          <a:p>
            <a:endParaRPr lang="el-GR" sz="2400" dirty="0">
              <a:latin typeface="Bahnschrift" panose="020B0502040204020203" pitchFamily="34" charset="0"/>
            </a:endParaRPr>
          </a:p>
        </p:txBody>
      </p:sp>
      <p:sp>
        <p:nvSpPr>
          <p:cNvPr id="23" name="Ορθογώνιο 22">
            <a:extLst>
              <a:ext uri="{FF2B5EF4-FFF2-40B4-BE49-F238E27FC236}">
                <a16:creationId xmlns:a16="http://schemas.microsoft.com/office/drawing/2014/main" id="{08B1AF65-ACC2-65F7-4486-5375E7CD7B38}"/>
              </a:ext>
            </a:extLst>
          </p:cNvPr>
          <p:cNvSpPr/>
          <p:nvPr/>
        </p:nvSpPr>
        <p:spPr>
          <a:xfrm>
            <a:off x="9919855" y="5161698"/>
            <a:ext cx="2272145" cy="1107996"/>
          </a:xfrm>
          <a:prstGeom prst="rect">
            <a:avLst/>
          </a:prstGeom>
          <a:solidFill>
            <a:srgbClr val="52C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TextBox 21">
            <a:extLst>
              <a:ext uri="{FF2B5EF4-FFF2-40B4-BE49-F238E27FC236}">
                <a16:creationId xmlns:a16="http://schemas.microsoft.com/office/drawing/2014/main" id="{FBFE236D-E505-A4EF-8EF5-163F27CEEA9E}"/>
              </a:ext>
            </a:extLst>
          </p:cNvPr>
          <p:cNvSpPr txBox="1"/>
          <p:nvPr/>
        </p:nvSpPr>
        <p:spPr>
          <a:xfrm>
            <a:off x="9952180" y="5254031"/>
            <a:ext cx="2189021" cy="1015663"/>
          </a:xfrm>
          <a:prstGeom prst="rect">
            <a:avLst/>
          </a:prstGeom>
          <a:noFill/>
        </p:spPr>
        <p:txBody>
          <a:bodyPr wrap="square" rtlCol="0">
            <a:spAutoFit/>
          </a:bodyPr>
          <a:lstStyle/>
          <a:p>
            <a:r>
              <a:rPr lang="el-GR" dirty="0">
                <a:solidFill>
                  <a:schemeClr val="bg1"/>
                </a:solidFill>
                <a:latin typeface="Bahnschrift" panose="020B0502040204020203" pitchFamily="34" charset="0"/>
              </a:rPr>
              <a:t>Σύνολο:</a:t>
            </a:r>
          </a:p>
          <a:p>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70</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804</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a:t>
            </a:r>
            <a:r>
              <a:rPr lang="en-US"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450</a:t>
            </a:r>
            <a:r>
              <a:rPr lang="el-GR" sz="2400" b="1" u="none" strike="noStrike" dirty="0">
                <a:solidFill>
                  <a:schemeClr val="bg1"/>
                </a:solidFill>
                <a:effectLst>
                  <a:outerShdw blurRad="38100" dist="38100" dir="2700000" algn="tl">
                    <a:srgbClr val="000000">
                      <a:alpha val="43137"/>
                    </a:srgbClr>
                  </a:outerShdw>
                </a:effectLst>
                <a:latin typeface="Bahnschrift" panose="020B0502040204020203" pitchFamily="34" charset="0"/>
              </a:rPr>
              <a:t> €</a:t>
            </a:r>
            <a:endParaRPr lang="en-US" sz="2400" b="1" i="0" u="none" strike="noStrike" dirty="0">
              <a:solidFill>
                <a:schemeClr val="bg1"/>
              </a:solidFill>
              <a:effectLst>
                <a:outerShdw blurRad="38100" dist="38100" dir="2700000" algn="tl">
                  <a:srgbClr val="000000">
                    <a:alpha val="43137"/>
                  </a:srgbClr>
                </a:outerShdw>
              </a:effectLst>
              <a:latin typeface="Bahnschrift" panose="020B0502040204020203" pitchFamily="34" charset="0"/>
              <a:cs typeface="Times New Roman" panose="02020603050405020304" pitchFamily="18" charset="0"/>
            </a:endParaRPr>
          </a:p>
          <a:p>
            <a:endParaRPr lang="el-GR" dirty="0"/>
          </a:p>
        </p:txBody>
      </p:sp>
      <p:sp>
        <p:nvSpPr>
          <p:cNvPr id="3" name="Ορθογώνιο 2">
            <a:extLst>
              <a:ext uri="{FF2B5EF4-FFF2-40B4-BE49-F238E27FC236}">
                <a16:creationId xmlns:a16="http://schemas.microsoft.com/office/drawing/2014/main" id="{8AC5CB0D-8541-78B4-47F1-53F1639405A8}"/>
              </a:ext>
            </a:extLst>
          </p:cNvPr>
          <p:cNvSpPr/>
          <p:nvPr/>
        </p:nvSpPr>
        <p:spPr>
          <a:xfrm>
            <a:off x="11388436" y="4698357"/>
            <a:ext cx="350985" cy="709563"/>
          </a:xfrm>
          <a:prstGeom prst="rect">
            <a:avLst/>
          </a:prstGeom>
          <a:solidFill>
            <a:srgbClr val="E1A32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96651699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577</TotalTime>
  <Words>2396</Words>
  <Application>Microsoft Office PowerPoint</Application>
  <PresentationFormat>Ευρεία οθόνη</PresentationFormat>
  <Paragraphs>336</Paragraphs>
  <Slides>30</Slides>
  <Notes>0</Notes>
  <HiddenSlides>0</HiddenSlides>
  <MMClips>0</MMClips>
  <ScaleCrop>false</ScaleCrop>
  <HeadingPairs>
    <vt:vector size="6" baseType="variant">
      <vt:variant>
        <vt:lpstr>Γραμματοσειρές που χρησιμοποιούνται</vt:lpstr>
      </vt:variant>
      <vt:variant>
        <vt:i4>9</vt:i4>
      </vt:variant>
      <vt:variant>
        <vt:lpstr>Θέμα</vt:lpstr>
      </vt:variant>
      <vt:variant>
        <vt:i4>1</vt:i4>
      </vt:variant>
      <vt:variant>
        <vt:lpstr>Τίτλοι διαφανειών</vt:lpstr>
      </vt:variant>
      <vt:variant>
        <vt:i4>30</vt:i4>
      </vt:variant>
    </vt:vector>
  </HeadingPairs>
  <TitlesOfParts>
    <vt:vector size="40" baseType="lpstr">
      <vt:lpstr>Arial</vt:lpstr>
      <vt:lpstr>Arial Nova</vt:lpstr>
      <vt:lpstr>Bahnschrift</vt:lpstr>
      <vt:lpstr>Bahnschrift Condensed</vt:lpstr>
      <vt:lpstr>Calibri</vt:lpstr>
      <vt:lpstr>Calibri Light</vt:lpstr>
      <vt:lpstr>Century Gothic</vt:lpstr>
      <vt:lpstr>Montserrat</vt:lpstr>
      <vt:lpstr>Times New Roman</vt:lpstr>
      <vt:lpstr>Θέμα του Office</vt:lpstr>
      <vt:lpstr>Παρουσίαση Προγράμματος «Δυτική Ελλάδα 2021-2027»</vt:lpstr>
      <vt:lpstr>Όραμα του ΠΕΠ Δυτικής Ελλάδας 2021-2027</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Ευχαριστούμε Πολύ</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Προγράμματος «Δυτική Ελλάδα 2021-2027»</dc:title>
  <dc:creator>at management</dc:creator>
  <cp:lastModifiedBy>ΜΑΜΑΣΙΟΥΛΑΣ ΑΡΙΣΤΕΙΔΗΣ</cp:lastModifiedBy>
  <cp:revision>19</cp:revision>
  <dcterms:created xsi:type="dcterms:W3CDTF">2022-09-21T12:24:41Z</dcterms:created>
  <dcterms:modified xsi:type="dcterms:W3CDTF">2022-09-29T05:50:00Z</dcterms:modified>
</cp:coreProperties>
</file>